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96" r:id="rId2"/>
    <p:sldId id="582" r:id="rId3"/>
    <p:sldId id="623" r:id="rId4"/>
    <p:sldId id="625" r:id="rId5"/>
    <p:sldId id="624" r:id="rId6"/>
    <p:sldId id="627" r:id="rId7"/>
    <p:sldId id="699" r:id="rId8"/>
    <p:sldId id="681" r:id="rId9"/>
    <p:sldId id="682" r:id="rId10"/>
    <p:sldId id="683" r:id="rId11"/>
    <p:sldId id="684" r:id="rId12"/>
    <p:sldId id="693" r:id="rId13"/>
    <p:sldId id="687" r:id="rId14"/>
    <p:sldId id="678" r:id="rId15"/>
    <p:sldId id="686" r:id="rId16"/>
    <p:sldId id="694" r:id="rId17"/>
    <p:sldId id="679" r:id="rId18"/>
    <p:sldId id="673" r:id="rId19"/>
    <p:sldId id="645" r:id="rId20"/>
    <p:sldId id="610" r:id="rId21"/>
    <p:sldId id="617" r:id="rId22"/>
    <p:sldId id="668" r:id="rId23"/>
    <p:sldId id="611" r:id="rId24"/>
    <p:sldId id="639" r:id="rId25"/>
    <p:sldId id="622" r:id="rId26"/>
    <p:sldId id="612" r:id="rId27"/>
    <p:sldId id="618" r:id="rId28"/>
    <p:sldId id="647" r:id="rId29"/>
    <p:sldId id="619" r:id="rId30"/>
    <p:sldId id="648" r:id="rId31"/>
    <p:sldId id="649" r:id="rId32"/>
    <p:sldId id="650" r:id="rId33"/>
    <p:sldId id="651" r:id="rId34"/>
    <p:sldId id="652" r:id="rId35"/>
    <p:sldId id="653" r:id="rId36"/>
    <p:sldId id="702" r:id="rId37"/>
    <p:sldId id="656" r:id="rId38"/>
    <p:sldId id="689" r:id="rId39"/>
    <p:sldId id="696" r:id="rId40"/>
    <p:sldId id="698" r:id="rId41"/>
    <p:sldId id="691" r:id="rId42"/>
    <p:sldId id="659" r:id="rId43"/>
    <p:sldId id="630" r:id="rId44"/>
    <p:sldId id="660" r:id="rId45"/>
    <p:sldId id="670" r:id="rId46"/>
    <p:sldId id="669" r:id="rId47"/>
    <p:sldId id="636" r:id="rId48"/>
    <p:sldId id="637" r:id="rId49"/>
    <p:sldId id="629" r:id="rId50"/>
    <p:sldId id="616" r:id="rId51"/>
    <p:sldId id="640" r:id="rId52"/>
    <p:sldId id="701" r:id="rId53"/>
    <p:sldId id="641" r:id="rId54"/>
    <p:sldId id="664" r:id="rId55"/>
    <p:sldId id="663" r:id="rId56"/>
    <p:sldId id="662" r:id="rId57"/>
    <p:sldId id="661" r:id="rId58"/>
    <p:sldId id="666" r:id="rId59"/>
    <p:sldId id="671" r:id="rId60"/>
    <p:sldId id="665" r:id="rId61"/>
    <p:sldId id="703" r:id="rId6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66CC"/>
    <a:srgbClr val="000099"/>
    <a:srgbClr val="FF0000"/>
    <a:srgbClr val="FFFF66"/>
    <a:srgbClr val="EAEAEA"/>
    <a:srgbClr val="3366CC"/>
    <a:srgbClr val="CC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8" autoAdjust="0"/>
    <p:restoredTop sz="87570" autoAdjust="0"/>
  </p:normalViewPr>
  <p:slideViewPr>
    <p:cSldViewPr>
      <p:cViewPr>
        <p:scale>
          <a:sx n="75" d="100"/>
          <a:sy n="75" d="100"/>
        </p:scale>
        <p:origin x="-10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0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2.xml"/><Relationship Id="rId1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hart>
    <c:autoTitleDeleted val="1"/>
    <c:plotArea>
      <c:layout>
        <c:manualLayout>
          <c:layoutTarget val="inner"/>
          <c:xMode val="edge"/>
          <c:yMode val="edge"/>
          <c:x val="7.3819621582498648E-2"/>
          <c:y val="0.16629513237586016"/>
          <c:w val="0.89103127249312952"/>
          <c:h val="0.62499844464975685"/>
        </c:manualLayout>
      </c:layout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SIGMOD + VLDB + ICDE</c:v>
                </c:pt>
              </c:strCache>
            </c:strRef>
          </c:tx>
          <c:spPr>
            <a:solidFill>
              <a:srgbClr val="0066CC"/>
            </a:solidFill>
          </c:spPr>
          <c:cat>
            <c:numRef>
              <c:f>Sheet1!$A$2:$A$14</c:f>
              <c:numCache>
                <c:formatCode>General</c:formatCode>
                <c:ptCount val="13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  <c:pt idx="5">
                  <c:v>10</c:v>
                </c:pt>
                <c:pt idx="6">
                  <c:v>8</c:v>
                </c:pt>
                <c:pt idx="7">
                  <c:v>11</c:v>
                </c:pt>
                <c:pt idx="8">
                  <c:v>25</c:v>
                </c:pt>
                <c:pt idx="9">
                  <c:v>17</c:v>
                </c:pt>
                <c:pt idx="10">
                  <c:v>27</c:v>
                </c:pt>
                <c:pt idx="11">
                  <c:v>32</c:v>
                </c:pt>
                <c:pt idx="12">
                  <c:v>34</c:v>
                </c:pt>
              </c:numCache>
            </c:numRef>
          </c:val>
        </c:ser>
        <c:axId val="91342720"/>
        <c:axId val="91344256"/>
      </c:barChart>
      <c:catAx>
        <c:axId val="91342720"/>
        <c:scaling>
          <c:orientation val="minMax"/>
        </c:scaling>
        <c:axPos val="b"/>
        <c:numFmt formatCode="@" sourceLinked="0"/>
        <c:tickLblPos val="nextTo"/>
        <c:txPr>
          <a:bodyPr/>
          <a:lstStyle/>
          <a:p>
            <a:pPr>
              <a:defRPr sz="1000" b="1" baseline="0"/>
            </a:pPr>
            <a:endParaRPr lang="zh-CN"/>
          </a:p>
        </c:txPr>
        <c:crossAx val="91344256"/>
        <c:crosses val="autoZero"/>
        <c:auto val="1"/>
        <c:lblAlgn val="ctr"/>
        <c:lblOffset val="100"/>
      </c:catAx>
      <c:valAx>
        <c:axId val="91344256"/>
        <c:scaling>
          <c:orientation val="minMax"/>
        </c:scaling>
        <c:axPos val="l"/>
        <c:majorGridlines/>
        <c:numFmt formatCode="General" sourceLinked="1"/>
        <c:tickLblPos val="nextTo"/>
        <c:txPr>
          <a:bodyPr/>
          <a:lstStyle/>
          <a:p>
            <a:pPr>
              <a:defRPr b="1"/>
            </a:pPr>
            <a:endParaRPr lang="zh-CN"/>
          </a:p>
        </c:txPr>
        <c:crossAx val="91342720"/>
        <c:crosses val="autoZero"/>
        <c:crossBetween val="between"/>
      </c:valAx>
      <c:spPr>
        <a:noFill/>
        <a:effectLst>
          <a:outerShdw blurRad="50800" dist="50800" dir="5400000" algn="ctr" rotWithShape="0">
            <a:srgbClr val="000099"/>
          </a:outerShdw>
        </a:effectLst>
      </c:spPr>
    </c:plotArea>
    <c:legend>
      <c:legendPos val="r"/>
      <c:legendEntry>
        <c:idx val="0"/>
        <c:txPr>
          <a:bodyPr/>
          <a:lstStyle/>
          <a:p>
            <a:pPr>
              <a:defRPr sz="1200" b="1"/>
            </a:pPr>
            <a:endParaRPr lang="zh-CN"/>
          </a:p>
        </c:txPr>
      </c:legendEntry>
      <c:layout>
        <c:manualLayout>
          <c:xMode val="edge"/>
          <c:yMode val="edge"/>
          <c:x val="0.28224714797771011"/>
          <c:y val="3.9933864186030635E-2"/>
          <c:w val="0.42575016909815688"/>
          <c:h val="8.2922333458009548E-2"/>
        </c:manualLayout>
      </c:layout>
      <c:txPr>
        <a:bodyPr/>
        <a:lstStyle/>
        <a:p>
          <a:pPr>
            <a:defRPr b="1"/>
          </a:pPr>
          <a:endParaRPr lang="zh-CN"/>
        </a:p>
      </c:txPr>
    </c:legend>
    <c:plotVisOnly val="1"/>
    <c:dispBlanksAs val="gap"/>
  </c:chart>
  <c:externalData r:id="rId1"/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2014/4/11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088248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088248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40882483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dirty="0" smtClean="0"/>
              <a:t>《</a:t>
            </a:r>
            <a:r>
              <a:rPr lang="zh-CN" altLang="en-US" sz="1200" u="sng" dirty="0" smtClean="0">
                <a:solidFill>
                  <a:srgbClr val="000099"/>
                </a:solidFill>
              </a:rPr>
              <a:t>福布斯</a:t>
            </a:r>
            <a:r>
              <a:rPr lang="en-US" altLang="zh-CN" sz="1200" dirty="0" smtClean="0"/>
              <a:t>》</a:t>
            </a:r>
            <a:r>
              <a:rPr lang="zh-CN" altLang="en-US" sz="1200" dirty="0" smtClean="0"/>
              <a:t>日前评选出十位最年轻的亿万富翁，</a:t>
            </a:r>
            <a:r>
              <a:rPr lang="en-US" altLang="zh-CN" sz="1200" dirty="0" smtClean="0"/>
              <a:t>26</a:t>
            </a:r>
            <a:r>
              <a:rPr lang="zh-CN" altLang="en-US" sz="1200" dirty="0" smtClean="0"/>
              <a:t>岁的马克</a:t>
            </a:r>
            <a:r>
              <a:rPr lang="en-US" altLang="zh-CN" sz="1200" dirty="0" smtClean="0"/>
              <a:t>-</a:t>
            </a:r>
            <a:r>
              <a:rPr lang="zh-CN" altLang="en-US" sz="1200" dirty="0" smtClean="0"/>
              <a:t>扎克伯格以</a:t>
            </a:r>
            <a:r>
              <a:rPr lang="en-US" altLang="zh-CN" sz="1200" dirty="0" smtClean="0"/>
              <a:t>69</a:t>
            </a:r>
            <a:r>
              <a:rPr lang="zh-CN" altLang="en-US" sz="1200" dirty="0" smtClean="0"/>
              <a:t>亿美元的身价排在首位，他也因此成为世界上最年轻的亿万富翁。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780740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Mark, a driver in the U.S. who wants to go from Irvine to Riverside in California . </a:t>
            </a: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Then the task is to choose the correct route, and whether the route is convenient depends on the requirements and constraints of Mark.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1912361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1200" b="1" dirty="0" smtClean="0"/>
              <a:t>Yelp</a:t>
            </a:r>
            <a:r>
              <a:rPr lang="zh-CN" altLang="en-US" sz="1200" dirty="0" smtClean="0"/>
              <a:t>躺着中枪，股价大跌</a:t>
            </a:r>
            <a:r>
              <a:rPr lang="en-US" altLang="zh-CN" sz="1200" dirty="0" smtClean="0"/>
              <a:t>7%</a:t>
            </a:r>
            <a:r>
              <a:rPr lang="zh-CN" altLang="en-US" sz="1200" dirty="0" smtClean="0"/>
              <a:t>；</a:t>
            </a:r>
            <a:endParaRPr lang="en-US" altLang="zh-CN" sz="12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person.name index to find the row in person table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."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person row returned by the index, get the identifier for that row.[O(1)]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friend.person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a index to find all the rows in friend with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from previous. [O(log2x) : x&lt;&lt;m]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each of the k rows returned, get the person b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for those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rows.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5. For each k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identiers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, query the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person.identifier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 index for the row with friend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identier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[O(k 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6. Given the k person rows, get the name value for those rows. [O(k)]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1. Query the vertex.name index to find all the vertices in G with the name Alberto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Pepe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. [O(log2n)]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2. Given the vertex returned, get the k friend edges emanating from this vertex. [O(k + x)]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3. Given the k friend edges retrieved, get the k vertices on the heads of those edges. [O(k)]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4. Given these k vertices, get the k name properties of these vertices. [O(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ky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)]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71AACFD-2105-497E-AB4A-0CFD2A4F33AC}" type="datetime1">
              <a:rPr lang="zh-CN" altLang="en-US"/>
              <a:pPr>
                <a:defRPr/>
              </a:pPr>
              <a:t>2014/4/11</a:t>
            </a:fld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4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2.wmf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4" Type="http://schemas.openxmlformats.org/officeDocument/2006/relationships/image" Target="../media/image23.wmf"/><Relationship Id="rId9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engineland.com/interview-andrew-goodman-and-matt-van-wagner-on-keywords-and-search-in-2013-139831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539552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en-US" altLang="zh-CN" sz="2800" b="1" dirty="0" err="1" smtClean="0">
                <a:solidFill>
                  <a:srgbClr val="000099"/>
                </a:solidFill>
                <a:latin typeface="+mn-lt"/>
                <a:ea typeface="+mn-ea"/>
              </a:rPr>
              <a:t>Shuai</a:t>
            </a:r>
            <a:r>
              <a:rPr lang="en-US" altLang="zh-CN" sz="2800" b="1" dirty="0" smtClean="0">
                <a:solidFill>
                  <a:srgbClr val="000099"/>
                </a:solidFill>
                <a:latin typeface="+mn-lt"/>
                <a:ea typeface="+mn-ea"/>
              </a:rPr>
              <a:t> Ma</a:t>
            </a: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214313"/>
            <a:ext cx="8964488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en-US" altLang="zh-CN" sz="3600" b="1" dirty="0" smtClean="0">
                <a:solidFill>
                  <a:srgbClr val="000099"/>
                </a:solidFill>
                <a:latin typeface="+mj-lt"/>
                <a:ea typeface="黑体" pitchFamily="2" charset="-122"/>
              </a:rPr>
              <a:t>Graph Search &amp; </a:t>
            </a:r>
            <a:r>
              <a:rPr lang="en-US" altLang="zh-CN" sz="3600" b="1" dirty="0" smtClean="0">
                <a:solidFill>
                  <a:srgbClr val="000099"/>
                </a:solidFill>
                <a:ea typeface="黑体" pitchFamily="2" charset="-122"/>
              </a:rPr>
              <a:t>Social Networks</a:t>
            </a:r>
            <a:endParaRPr lang="zh-CN" altLang="en-US" sz="3600" b="1" dirty="0">
              <a:solidFill>
                <a:srgbClr val="000099"/>
              </a:solidFill>
              <a:latin typeface="+mj-lt"/>
              <a:ea typeface="黑体" pitchFamily="2" charset="-122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83768" y="5229200"/>
            <a:ext cx="4427099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67544" y="908720"/>
            <a:ext cx="838842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Different</a:t>
            </a:r>
            <a:r>
              <a:rPr lang="en-US" altLang="zh-CN" sz="2400" dirty="0" smtClean="0">
                <a:solidFill>
                  <a:srgbClr val="FF0000"/>
                </a:solidFill>
              </a:rPr>
              <a:t> semantics</a:t>
            </a:r>
            <a:r>
              <a:rPr lang="en-US" altLang="zh-CN" sz="2400" dirty="0" smtClean="0">
                <a:solidFill>
                  <a:srgbClr val="0066CC"/>
                </a:solidFill>
              </a:rPr>
              <a:t> of “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match</a:t>
            </a:r>
            <a:r>
              <a:rPr lang="en-US" altLang="zh-CN" sz="2400" dirty="0" smtClean="0">
                <a:solidFill>
                  <a:srgbClr val="0066CC"/>
                </a:solidFill>
              </a:rPr>
              <a:t>” implies</a:t>
            </a:r>
            <a:r>
              <a:rPr lang="en-US" altLang="zh-CN" sz="2400" dirty="0" smtClean="0">
                <a:solidFill>
                  <a:srgbClr val="FF0000"/>
                </a:solidFill>
              </a:rPr>
              <a:t> different “types” of graph search</a:t>
            </a:r>
            <a:r>
              <a:rPr lang="en-US" altLang="zh-CN" sz="2400" dirty="0" smtClean="0">
                <a:solidFill>
                  <a:srgbClr val="0066CC"/>
                </a:solidFill>
              </a:rPr>
              <a:t>, including, but not limited to, the following: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0" name="内容占位符 4"/>
          <p:cNvSpPr txBox="1">
            <a:spLocks/>
          </p:cNvSpPr>
          <p:nvPr/>
        </p:nvSpPr>
        <p:spPr bwMode="auto">
          <a:xfrm rot="10800000" flipV="1">
            <a:off x="467544" y="1916827"/>
            <a:ext cx="8352928" cy="3240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Shortest paths/distances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[4]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err="1" smtClean="0">
                <a:latin typeface="Arial Unicode MS" pitchFamily="34" charset="-122"/>
              </a:rPr>
              <a:t>Subgraph</a:t>
            </a:r>
            <a:r>
              <a:rPr lang="en-US" altLang="zh-CN" sz="2400" kern="0" dirty="0" smtClean="0">
                <a:latin typeface="Arial Unicode MS" pitchFamily="34" charset="-122"/>
              </a:rPr>
              <a:t> isomorphism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[12]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homomorphism and its extensions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[10]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simulation and its extensions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[8,9]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Graph keyword search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[7]</a:t>
            </a:r>
            <a:endParaRPr lang="en-US" altLang="zh-CN" sz="2400" kern="0" dirty="0" smtClean="0">
              <a:latin typeface="Arial Unicode MS" pitchFamily="34" charset="-122"/>
            </a:endParaRP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Neighborhood queries</a:t>
            </a:r>
            <a:r>
              <a:rPr lang="en-US" altLang="zh-CN" sz="24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[11]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latin typeface="Arial Unicode MS" pitchFamily="34" charset="-122"/>
              </a:rPr>
              <a:t>… </a:t>
            </a:r>
          </a:p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endParaRPr lang="en-US" altLang="zh-CN" sz="2400" kern="0" dirty="0" smtClean="0">
              <a:latin typeface="Arial Unicode MS" pitchFamily="34" charset="-122"/>
            </a:endParaRP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395536" y="5589240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is a very general concept!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Graph Search, Why Bother?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the New Media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779912" y="4175249"/>
            <a:ext cx="5292080" cy="206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altLang="zh-CN" sz="2400" kern="0" dirty="0" smtClean="0">
                <a:latin typeface="Arial Unicode MS" pitchFamily="34" charset="-122"/>
              </a:rPr>
              <a:t>Social networks are 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graphs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66CC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The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nodes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are the people and groups</a:t>
            </a:r>
          </a:p>
          <a:p>
            <a:pPr marL="800100" lvl="1" indent="-342900" eaLnBrk="0" hangingPunct="0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zh-CN" sz="2000" kern="0" dirty="0" smtClean="0">
                <a:latin typeface="Arial Unicode MS" pitchFamily="34" charset="-122"/>
              </a:rPr>
              <a:t>T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he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links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</a:rPr>
              <a:t>/edges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宋体" charset="-122"/>
                <a:cs typeface="+mn-cs"/>
              </a:rPr>
              <a:t> show relationships or flows between the nodes. 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宋体" charset="-122"/>
              <a:cs typeface="+mn-cs"/>
            </a:endParaRPr>
          </a:p>
        </p:txBody>
      </p:sp>
      <p:pic>
        <p:nvPicPr>
          <p:cNvPr id="6" name="Picture 4" descr="Social-network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933056"/>
            <a:ext cx="3908305" cy="2378968"/>
          </a:xfrm>
          <a:prstGeom prst="rect">
            <a:avLst/>
          </a:prstGeom>
          <a:noFill/>
        </p:spPr>
      </p:pic>
      <p:pic>
        <p:nvPicPr>
          <p:cNvPr id="7" name="图片 6" descr="Social Networ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1600" y="1268760"/>
            <a:ext cx="2304256" cy="2304256"/>
          </a:xfrm>
          <a:prstGeom prst="rect">
            <a:avLst/>
          </a:prstGeom>
        </p:spPr>
      </p:pic>
      <p:pic>
        <p:nvPicPr>
          <p:cNvPr id="8" name="图片 7" descr="social-network-icons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76056" y="1124744"/>
            <a:ext cx="3238128" cy="2571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Networks are the New Media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9" name="Picture 2" descr="事故现场航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268760"/>
            <a:ext cx="5254634" cy="3240360"/>
          </a:xfrm>
          <a:prstGeom prst="rect">
            <a:avLst/>
          </a:prstGeom>
          <a:noFill/>
        </p:spPr>
      </p:pic>
      <p:pic>
        <p:nvPicPr>
          <p:cNvPr id="10" name="Picture 2" descr="http://s14.sinaimg.cn/middle/4caedc7agb8e6b8b13f0d&amp;690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096345" cy="232046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/>
          <p:cNvSpPr txBox="1">
            <a:spLocks noChangeArrowheads="1"/>
          </p:cNvSpPr>
          <p:nvPr/>
        </p:nvSpPr>
        <p:spPr bwMode="auto">
          <a:xfrm>
            <a:off x="323528" y="5589240"/>
            <a:ext cx="8496944" cy="864096"/>
          </a:xfrm>
          <a:prstGeom prst="rect">
            <a:avLst/>
          </a:prstGeom>
          <a:blipFill dpi="0" rotWithShape="1">
            <a:blip r:embed="rId5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networks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are becoming an important way to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get information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in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everyday life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6" name="Picture 2" descr="http://img.jrjimg.cn/2011/03/20110318064438521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3861048"/>
            <a:ext cx="2296102" cy="1500121"/>
          </a:xfrm>
          <a:prstGeom prst="rect">
            <a:avLst/>
          </a:prstGeom>
          <a:noFill/>
        </p:spPr>
      </p:pic>
      <p:sp>
        <p:nvSpPr>
          <p:cNvPr id="17" name="矩形 16"/>
          <p:cNvSpPr/>
          <p:nvPr/>
        </p:nvSpPr>
        <p:spPr>
          <a:xfrm>
            <a:off x="4427984" y="4869160"/>
            <a:ext cx="252028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微软雅黑" pitchFamily="34" charset="-122"/>
                <a:ea typeface="微软雅黑" pitchFamily="34" charset="-122"/>
              </a:rPr>
              <a:t>金庸“被逝世”</a:t>
            </a:r>
            <a:endParaRPr lang="zh-CN" altLang="en-U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ea typeface="+mn-ea"/>
              </a:rPr>
              <a:t>The need for a Social Search Engine</a:t>
            </a:r>
            <a:endParaRPr lang="en-US" altLang="zh-CN" sz="3600" b="1" dirty="0">
              <a:solidFill>
                <a:srgbClr val="C00000"/>
              </a:solidFill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43000" y="2780928"/>
            <a:ext cx="9001000" cy="1584176"/>
          </a:xfrm>
        </p:spPr>
        <p:txBody>
          <a:bodyPr/>
          <a:lstStyle/>
          <a:p>
            <a:r>
              <a:rPr lang="en-US" altLang="zh-CN" sz="2000" b="1" dirty="0" smtClean="0">
                <a:solidFill>
                  <a:srgbClr val="000099"/>
                </a:solidFill>
              </a:rPr>
              <a:t>File systems </a:t>
            </a:r>
            <a:r>
              <a:rPr lang="en-US" altLang="zh-CN" sz="2000" dirty="0" smtClean="0"/>
              <a:t>- </a:t>
            </a:r>
            <a:r>
              <a:rPr lang="en-US" altLang="zh-CN" sz="2000" dirty="0" smtClean="0">
                <a:solidFill>
                  <a:srgbClr val="C00000"/>
                </a:solidFill>
              </a:rPr>
              <a:t>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 very simple search functionalities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Databases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mid 1960’s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SQL language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World Wide Web </a:t>
            </a:r>
            <a:r>
              <a:rPr lang="en-US" altLang="zh-CN" sz="2000" dirty="0" smtClean="0"/>
              <a:t> - </a:t>
            </a:r>
            <a:r>
              <a:rPr lang="en-US" altLang="zh-CN" sz="2000" dirty="0" smtClean="0">
                <a:solidFill>
                  <a:srgbClr val="C00000"/>
                </a:solidFill>
              </a:rPr>
              <a:t>1990’s</a:t>
            </a:r>
            <a:r>
              <a:rPr lang="zh-CN" altLang="en-US" sz="2000" dirty="0" smtClean="0"/>
              <a:t>：</a:t>
            </a:r>
            <a:r>
              <a:rPr lang="en-US" altLang="zh-CN" sz="2000" dirty="0" smtClean="0">
                <a:solidFill>
                  <a:srgbClr val="FF0000"/>
                </a:solidFill>
              </a:rPr>
              <a:t>keyword</a:t>
            </a:r>
            <a:r>
              <a:rPr lang="en-US" altLang="zh-CN" sz="2000" dirty="0" smtClean="0"/>
              <a:t> search engines</a:t>
            </a:r>
          </a:p>
          <a:p>
            <a:r>
              <a:rPr lang="en-US" altLang="zh-CN" sz="2000" b="1" dirty="0" smtClean="0">
                <a:solidFill>
                  <a:srgbClr val="000099"/>
                </a:solidFill>
              </a:rPr>
              <a:t>Social networks - </a:t>
            </a:r>
            <a:r>
              <a:rPr lang="en-US" altLang="zh-CN" sz="2000" dirty="0" smtClean="0">
                <a:solidFill>
                  <a:srgbClr val="C00000"/>
                </a:solidFill>
              </a:rPr>
              <a:t>late 1990’s</a:t>
            </a:r>
            <a:r>
              <a:rPr lang="en-US" altLang="zh-CN" sz="2000" dirty="0" smtClean="0">
                <a:solidFill>
                  <a:srgbClr val="3366CC"/>
                </a:solidFill>
              </a:rPr>
              <a:t>:         </a:t>
            </a:r>
            <a:r>
              <a:rPr lang="en-US" altLang="zh-CN" sz="2400" b="1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 smtClean="0"/>
          </a:p>
          <a:p>
            <a:pPr marL="0" indent="0">
              <a:buNone/>
            </a:pPr>
            <a:endParaRPr lang="zh-CN" altLang="en-US" sz="2000" dirty="0"/>
          </a:p>
        </p:txBody>
      </p:sp>
      <p:grpSp>
        <p:nvGrpSpPr>
          <p:cNvPr id="3" name="组合 46"/>
          <p:cNvGrpSpPr/>
          <p:nvPr/>
        </p:nvGrpSpPr>
        <p:grpSpPr>
          <a:xfrm>
            <a:off x="174079" y="1003529"/>
            <a:ext cx="8100962" cy="1777399"/>
            <a:chOff x="71438" y="4315897"/>
            <a:chExt cx="8100962" cy="1777399"/>
          </a:xfrm>
        </p:grpSpPr>
        <p:sp>
          <p:nvSpPr>
            <p:cNvPr id="51" name="Text Box 14"/>
            <p:cNvSpPr txBox="1">
              <a:spLocks noChangeArrowheads="1"/>
            </p:cNvSpPr>
            <p:nvPr/>
          </p:nvSpPr>
          <p:spPr>
            <a:xfrm>
              <a:off x="71438" y="5754742"/>
              <a:ext cx="1476226" cy="338554"/>
            </a:xfrm>
            <a:prstGeom prst="rect">
              <a:avLst/>
            </a:prstGeom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</a:rPr>
                <a:t>File systems</a:t>
              </a:r>
              <a:endParaRPr lang="zh-CN" altLang="en-US" sz="1600" b="1" dirty="0">
                <a:latin typeface="+mn-lt"/>
              </a:endParaRPr>
            </a:p>
          </p:txBody>
        </p:sp>
        <p:sp>
          <p:nvSpPr>
            <p:cNvPr id="52" name="Text Box 14"/>
            <p:cNvSpPr txBox="1">
              <a:spLocks noChangeArrowheads="1"/>
            </p:cNvSpPr>
            <p:nvPr/>
          </p:nvSpPr>
          <p:spPr bwMode="auto">
            <a:xfrm>
              <a:off x="1691680" y="5755158"/>
              <a:ext cx="1357313" cy="3381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j-lt"/>
                  <a:ea typeface="+mn-ea"/>
                </a:rPr>
                <a:t>Databases</a:t>
              </a:r>
              <a:endParaRPr lang="zh-CN" altLang="en-US" sz="1600" b="1" dirty="0">
                <a:latin typeface="+mj-lt"/>
                <a:ea typeface="+mn-ea"/>
              </a:endParaRPr>
            </a:p>
          </p:txBody>
        </p:sp>
        <p:sp>
          <p:nvSpPr>
            <p:cNvPr id="53" name="Text Box 14"/>
            <p:cNvSpPr txBox="1">
              <a:spLocks noChangeArrowheads="1"/>
            </p:cNvSpPr>
            <p:nvPr/>
          </p:nvSpPr>
          <p:spPr bwMode="auto">
            <a:xfrm>
              <a:off x="4143375" y="5733256"/>
              <a:ext cx="179677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prstShdw prst="shdw12">
                <a:schemeClr val="bg2">
                  <a:alpha val="50000"/>
                </a:schemeClr>
              </a:prstShdw>
            </a:effec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342900" indent="-342900" algn="ctr" eaLnBrk="0" hangingPunct="0">
                <a:spcBef>
                  <a:spcPct val="20000"/>
                </a:spcBef>
                <a:buFont typeface="Arial" pitchFamily="34" charset="0"/>
                <a:buNone/>
                <a:defRPr/>
              </a:pPr>
              <a:r>
                <a:rPr lang="en-US" altLang="zh-CN" sz="1600" b="1" dirty="0" smtClean="0">
                  <a:latin typeface="+mn-lt"/>
                  <a:ea typeface="+mn-ea"/>
                </a:rPr>
                <a:t>World Wide Web</a:t>
              </a:r>
              <a:endParaRPr lang="zh-CN" altLang="en-US" sz="1600" b="1" dirty="0">
                <a:latin typeface="+mn-lt"/>
                <a:ea typeface="+mn-ea"/>
              </a:endParaRPr>
            </a:p>
          </p:txBody>
        </p:sp>
        <p:grpSp>
          <p:nvGrpSpPr>
            <p:cNvPr id="6" name="组合 53"/>
            <p:cNvGrpSpPr/>
            <p:nvPr/>
          </p:nvGrpSpPr>
          <p:grpSpPr>
            <a:xfrm>
              <a:off x="71438" y="4315897"/>
              <a:ext cx="8100962" cy="1309687"/>
              <a:chOff x="71438" y="4315897"/>
              <a:chExt cx="8100962" cy="1309687"/>
            </a:xfrm>
          </p:grpSpPr>
          <p:pic>
            <p:nvPicPr>
              <p:cNvPr id="55" name="Picture 2" descr="C:\Documents and Settings\act\Local Settings\Temporary Internet Files\Content.IE5\WUIGX2X2\MC900434411[1].wmf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164288" y="4352156"/>
                <a:ext cx="1008112" cy="1134126"/>
              </a:xfrm>
              <a:prstGeom prst="rect">
                <a:avLst/>
              </a:prstGeom>
              <a:noFill/>
            </p:spPr>
          </p:pic>
          <p:pic>
            <p:nvPicPr>
              <p:cNvPr id="56" name="Picture 3" descr="C:\Documents and Settings\act\Local Settings\Temporary Internet Files\Content.IE5\PIO6R8AE\MC900287225[1].wmf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38" y="4384159"/>
                <a:ext cx="1214437" cy="11731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6" descr="logo_sql.gif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3063" y="4568309"/>
                <a:ext cx="1428750" cy="80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图片 57" descr="Keyword-Search1.jpg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57563" y="4315897"/>
                <a:ext cx="2733675" cy="13096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AutoShape 36"/>
              <p:cNvSpPr>
                <a:spLocks noChangeArrowheads="1"/>
              </p:cNvSpPr>
              <p:nvPr/>
            </p:nvSpPr>
            <p:spPr bwMode="auto">
              <a:xfrm>
                <a:off x="1285875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0" name="AutoShape 36"/>
              <p:cNvSpPr>
                <a:spLocks noChangeArrowheads="1"/>
              </p:cNvSpPr>
              <p:nvPr/>
            </p:nvSpPr>
            <p:spPr bwMode="auto">
              <a:xfrm>
                <a:off x="3071813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  <p:sp>
            <p:nvSpPr>
              <p:cNvPr id="61" name="AutoShape 36"/>
              <p:cNvSpPr>
                <a:spLocks noChangeArrowheads="1"/>
              </p:cNvSpPr>
              <p:nvPr/>
            </p:nvSpPr>
            <p:spPr bwMode="auto">
              <a:xfrm>
                <a:off x="6072188" y="4792147"/>
                <a:ext cx="285750" cy="357187"/>
              </a:xfrm>
              <a:prstGeom prst="rightArrow">
                <a:avLst>
                  <a:gd name="adj1" fmla="val 50074"/>
                  <a:gd name="adj2" fmla="val 45718"/>
                </a:avLst>
              </a:prstGeom>
              <a:solidFill>
                <a:srgbClr val="FFFF00"/>
              </a:solidFill>
              <a:ln w="38100" algn="ctr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algn="ctr"/>
                <a:endParaRPr lang="zh-CN" altLang="en-US" sz="1800" b="1">
                  <a:latin typeface="Calibri" pitchFamily="34" charset="0"/>
                  <a:ea typeface="黑体" pitchFamily="49" charset="-122"/>
                </a:endParaRPr>
              </a:p>
            </p:txBody>
          </p:sp>
        </p:grpSp>
      </p:grpSp>
      <p:sp>
        <p:nvSpPr>
          <p:cNvPr id="48" name="Rectangle 14"/>
          <p:cNvSpPr txBox="1">
            <a:spLocks noChangeArrowheads="1"/>
          </p:cNvSpPr>
          <p:nvPr/>
        </p:nvSpPr>
        <p:spPr bwMode="auto">
          <a:xfrm>
            <a:off x="251520" y="6145907"/>
            <a:ext cx="8496944" cy="451445"/>
          </a:xfrm>
          <a:prstGeom prst="rect">
            <a:avLst/>
          </a:prstGeom>
          <a:blipFill dpi="0" rotWithShape="1">
            <a:blip r:embed="rId7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is a new paradigm for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social computing!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49" name="Text Box 14"/>
          <p:cNvSpPr txBox="1">
            <a:spLocks noChangeArrowheads="1"/>
          </p:cNvSpPr>
          <p:nvPr/>
        </p:nvSpPr>
        <p:spPr bwMode="auto">
          <a:xfrm>
            <a:off x="6787045" y="2442374"/>
            <a:ext cx="19333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2">
              <a:schemeClr val="bg2">
                <a:alpha val="50000"/>
              </a:schemeClr>
            </a:prst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342900" indent="-342900" algn="ctr" eaLnBrk="0" hangingPunct="0">
              <a:spcBef>
                <a:spcPct val="20000"/>
              </a:spcBef>
              <a:buFont typeface="Arial" pitchFamily="34" charset="0"/>
              <a:buNone/>
              <a:defRPr/>
            </a:pPr>
            <a:r>
              <a:rPr lang="en-US" altLang="zh-CN" sz="1600" b="1" dirty="0" smtClean="0">
                <a:latin typeface="+mn-lt"/>
                <a:ea typeface="+mn-ea"/>
              </a:rPr>
              <a:t>Social Networks</a:t>
            </a:r>
            <a:endParaRPr lang="zh-CN" altLang="en-US" sz="1600" b="1" dirty="0">
              <a:latin typeface="+mn-lt"/>
              <a:ea typeface="+mn-ea"/>
            </a:endParaRPr>
          </a:p>
        </p:txBody>
      </p:sp>
      <p:pic>
        <p:nvPicPr>
          <p:cNvPr id="50" name="图片 49" descr="socialgraphPlateform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74841" y="836712"/>
            <a:ext cx="2633663" cy="158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C:\Documents and Settings\act\Local Settings\Temporary Internet Files\Content.IE5\D73KB41Z\MC900356213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355976" y="3861048"/>
            <a:ext cx="457793" cy="576064"/>
          </a:xfrm>
          <a:prstGeom prst="rect">
            <a:avLst/>
          </a:prstGeom>
          <a:noFill/>
        </p:spPr>
      </p:pic>
      <p:sp>
        <p:nvSpPr>
          <p:cNvPr id="23" name="Rectangle 14"/>
          <p:cNvSpPr txBox="1">
            <a:spLocks noChangeArrowheads="1"/>
          </p:cNvSpPr>
          <p:nvPr/>
        </p:nvSpPr>
        <p:spPr bwMode="auto">
          <a:xfrm>
            <a:off x="179512" y="4365104"/>
            <a:ext cx="8784976" cy="576064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400" dirty="0" err="1" smtClean="0">
                <a:ea typeface="黑体" pitchFamily="49" charset="-122"/>
                <a:sym typeface="Wingdings" pitchFamily="2" charset="2"/>
              </a:rPr>
              <a:t>Facebook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launched “</a:t>
            </a:r>
            <a:r>
              <a:rPr lang="en-US" altLang="zh-CN" sz="2400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graph search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” on 16</a:t>
            </a:r>
            <a:r>
              <a:rPr lang="en-US" altLang="zh-CN" sz="2400" baseline="30000" dirty="0" smtClean="0">
                <a:ea typeface="黑体" pitchFamily="49" charset="-122"/>
                <a:sym typeface="Wingdings" pitchFamily="2" charset="2"/>
              </a:rPr>
              <a:t>th</a:t>
            </a:r>
            <a:r>
              <a:rPr lang="en-US" altLang="zh-CN" sz="2400" dirty="0" smtClean="0">
                <a:ea typeface="黑体" pitchFamily="49" charset="-122"/>
                <a:sym typeface="Wingdings" pitchFamily="2" charset="2"/>
              </a:rPr>
              <a:t> January, 2013</a:t>
            </a:r>
            <a:endParaRPr lang="zh-CN" altLang="en-US" sz="2400" dirty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25" name="Rectangle 14"/>
          <p:cNvSpPr txBox="1">
            <a:spLocks noChangeArrowheads="1"/>
          </p:cNvSpPr>
          <p:nvPr/>
        </p:nvSpPr>
        <p:spPr bwMode="auto">
          <a:xfrm>
            <a:off x="179512" y="5013176"/>
            <a:ext cx="8784976" cy="792088"/>
          </a:xfrm>
          <a:prstGeom prst="rect">
            <a:avLst/>
          </a:prstGeom>
          <a:solidFill>
            <a:schemeClr val="accent1"/>
          </a:solid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solidFill>
                  <a:srgbClr val="FF0000"/>
                </a:solidFill>
              </a:rPr>
              <a:t>Assault</a:t>
            </a:r>
            <a:r>
              <a:rPr lang="en-US" altLang="zh-CN" sz="2000" dirty="0" smtClean="0"/>
              <a:t> on </a:t>
            </a:r>
            <a:r>
              <a:rPr lang="en-US" altLang="zh-CN" sz="2000" dirty="0" smtClean="0">
                <a:solidFill>
                  <a:srgbClr val="000099"/>
                </a:solidFill>
              </a:rPr>
              <a:t>Google</a:t>
            </a:r>
            <a:r>
              <a:rPr lang="en-US" altLang="zh-CN" sz="2000" dirty="0" smtClean="0"/>
              <a:t>, </a:t>
            </a:r>
            <a:r>
              <a:rPr lang="en-US" altLang="zh-CN" sz="2000" dirty="0" smtClean="0">
                <a:solidFill>
                  <a:srgbClr val="000099"/>
                </a:solidFill>
              </a:rPr>
              <a:t>Yelp</a:t>
            </a:r>
            <a:r>
              <a:rPr lang="en-US" altLang="zh-CN" sz="2000" dirty="0" smtClean="0"/>
              <a:t>, and </a:t>
            </a:r>
            <a:r>
              <a:rPr lang="en-US" altLang="zh-CN" sz="2000" dirty="0" smtClean="0">
                <a:solidFill>
                  <a:srgbClr val="000099"/>
                </a:solidFill>
              </a:rPr>
              <a:t>LinkedIn</a:t>
            </a:r>
            <a:r>
              <a:rPr lang="en-US" altLang="zh-CN" sz="2000" dirty="0" smtClean="0"/>
              <a:t> with new graph search;</a:t>
            </a:r>
          </a:p>
          <a:p>
            <a:pPr eaLnBrk="1" hangingPunct="1"/>
            <a:r>
              <a:rPr lang="en-US" altLang="zh-CN" sz="2000" b="1" dirty="0" smtClean="0"/>
              <a:t>Yelp</a:t>
            </a:r>
            <a:r>
              <a:rPr lang="en-US" altLang="zh-CN" sz="2000" dirty="0" smtClean="0"/>
              <a:t> was down more than </a:t>
            </a:r>
            <a:r>
              <a:rPr lang="en-US" altLang="zh-CN" sz="2000" dirty="0" smtClean="0">
                <a:solidFill>
                  <a:srgbClr val="FF0000"/>
                </a:solidFill>
              </a:rPr>
              <a:t>7%</a:t>
            </a:r>
            <a:endParaRPr lang="zh-CN" altLang="en-US" sz="2000" b="1" dirty="0">
              <a:solidFill>
                <a:srgbClr val="FF0000"/>
              </a:solidFill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23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[13]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52736"/>
            <a:ext cx="6058568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084168" y="1844824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512" y="4399944"/>
            <a:ext cx="86409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The person.name index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identifier of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n)]</a:t>
            </a:r>
          </a:p>
          <a:p>
            <a:pPr marL="342900" indent="-342900"/>
            <a:endParaRPr lang="en-US" altLang="zh-CN" dirty="0" smtClean="0">
              <a:solidFill>
                <a:srgbClr val="0066CC"/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/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friend.person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 index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identifiers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.                   [O(log</a:t>
            </a:r>
            <a:r>
              <a:rPr lang="en-US" altLang="zh-CN" baseline="-25000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x) : x&lt;&lt;m]</a:t>
            </a: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3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k friend identifiers   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log2n)]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Search vs. RDBMS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[13]</a:t>
            </a:r>
            <a:endParaRPr lang="zh-CN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262040"/>
            <a:ext cx="4824536" cy="295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07504" y="4737918"/>
            <a:ext cx="8964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1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vertex.name index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-&gt;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with the name Alberto </a:t>
            </a:r>
            <a:r>
              <a:rPr lang="en-US" altLang="zh-CN" dirty="0" err="1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Pepe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[O(log2n)]</a:t>
            </a:r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endParaRPr lang="en-US" altLang="zh-CN" dirty="0" smtClean="0">
              <a:latin typeface="Arial" pitchFamily="34" charset="0"/>
              <a:ea typeface="宋体" pitchFamily="2" charset="-122"/>
            </a:endParaRPr>
          </a:p>
          <a:p>
            <a:r>
              <a:rPr lang="en-US" altLang="zh-CN" b="1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Step 2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: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The vertex returned 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     </a:t>
            </a:r>
            <a:r>
              <a:rPr lang="en-US" altLang="zh-CN" dirty="0" smtClean="0">
                <a:solidFill>
                  <a:srgbClr val="FF0000"/>
                </a:solidFill>
                <a:latin typeface="Arial" pitchFamily="34" charset="0"/>
                <a:ea typeface="宋体" pitchFamily="2" charset="-122"/>
              </a:rPr>
              <a:t>-&gt;   the k friend names</a:t>
            </a:r>
            <a:r>
              <a:rPr lang="en-US" altLang="zh-CN" dirty="0" smtClean="0">
                <a:latin typeface="Arial" pitchFamily="34" charset="0"/>
                <a:ea typeface="宋体" pitchFamily="2" charset="-122"/>
              </a:rPr>
              <a:t>.                                </a:t>
            </a:r>
            <a:r>
              <a:rPr lang="en-US" altLang="zh-CN" dirty="0" smtClean="0">
                <a:solidFill>
                  <a:srgbClr val="0066CC"/>
                </a:solidFill>
                <a:latin typeface="Arial" pitchFamily="34" charset="0"/>
                <a:ea typeface="宋体" pitchFamily="2" charset="-122"/>
              </a:rPr>
              <a:t>[O(k + x)]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652120" y="1916832"/>
            <a:ext cx="28083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Query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endParaRPr kumimoji="0" lang="en-US" altLang="zh-CN" sz="1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F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ind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 the name of all of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Alberto </a:t>
            </a: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Pepe's</a:t>
            </a:r>
            <a:r>
              <a:rPr lang="en-US" altLang="zh-CN" kern="0" dirty="0" smtClean="0">
                <a:solidFill>
                  <a:srgbClr val="000099"/>
                </a:solidFill>
                <a:latin typeface="Arial Unicode MS" pitchFamily="34" charset="-122"/>
                <a:ea typeface="+mn-ea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friends.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Social Search vs. Web Search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7944" y="1196752"/>
            <a:ext cx="4896544" cy="2088232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Phrases</a:t>
            </a:r>
            <a:r>
              <a:rPr lang="zh-CN" altLang="en-US" sz="2400" dirty="0" smtClean="0">
                <a:solidFill>
                  <a:srgbClr val="FF0000"/>
                </a:solidFill>
              </a:rPr>
              <a:t>、</a:t>
            </a:r>
            <a:r>
              <a:rPr lang="en-US" altLang="zh-CN" sz="2400" dirty="0" smtClean="0">
                <a:solidFill>
                  <a:srgbClr val="FF0000"/>
                </a:solidFill>
              </a:rPr>
              <a:t>short sentences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key words</a:t>
            </a:r>
            <a:r>
              <a:rPr lang="en-US" altLang="zh-CN" sz="2400" dirty="0" smtClean="0"/>
              <a:t> only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(Simple Web) pages vs. </a:t>
            </a:r>
            <a:r>
              <a:rPr lang="en-US" altLang="zh-CN" sz="2400" dirty="0" smtClean="0">
                <a:solidFill>
                  <a:srgbClr val="FF0000"/>
                </a:solidFill>
              </a:rPr>
              <a:t>Entities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Lifeless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Full of life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History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/>
              <a:t>vs. </a:t>
            </a:r>
            <a:r>
              <a:rPr lang="en-US" altLang="zh-CN" sz="2400" dirty="0" smtClean="0">
                <a:solidFill>
                  <a:srgbClr val="FF0000"/>
                </a:solidFill>
              </a:rPr>
              <a:t>Future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 descr="Google-Search-Vs-Graph-Search-Infographic-infographicsmania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008" y="851251"/>
            <a:ext cx="3995936" cy="59621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11960" y="502595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smtClean="0"/>
              <a:t>International Conference on Application of Natural Language to Information Systems (NLDB)          </a:t>
            </a:r>
            <a:r>
              <a:rPr lang="en-US" altLang="zh-CN" b="1" dirty="0" smtClean="0">
                <a:solidFill>
                  <a:srgbClr val="FF0000"/>
                </a:solidFill>
              </a:rPr>
              <a:t>started from 1995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11960" y="3391832"/>
            <a:ext cx="47160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it’s interesting, and </a:t>
            </a:r>
            <a:r>
              <a:rPr lang="en-US" altLang="zh-CN" dirty="0" smtClean="0">
                <a:solidFill>
                  <a:srgbClr val="FF0000"/>
                </a:solidFill>
              </a:rPr>
              <a:t>over the last 10 years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people have been trained </a:t>
            </a:r>
            <a:r>
              <a:rPr lang="en-US" altLang="zh-CN" dirty="0" smtClean="0"/>
              <a:t>on how to use search engines more effectively.</a:t>
            </a:r>
          </a:p>
          <a:p>
            <a:r>
              <a:rPr lang="en-US" altLang="zh-CN" b="1" dirty="0" smtClean="0">
                <a:hlinkClick r:id="rId3"/>
              </a:rPr>
              <a:t>Keywords &amp; Search In 2013: Interview With A. Goodman &amp; M. Wagner</a:t>
            </a: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Interesting Coincidence!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6021288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DB people started working on graphs at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around the same time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！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graphicFrame>
        <p:nvGraphicFramePr>
          <p:cNvPr id="6" name="内容占位符 4"/>
          <p:cNvGraphicFramePr/>
          <p:nvPr/>
        </p:nvGraphicFramePr>
        <p:xfrm>
          <a:off x="1187624" y="980728"/>
          <a:ext cx="6840760" cy="37444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云形标注 7"/>
          <p:cNvSpPr/>
          <p:nvPr/>
        </p:nvSpPr>
        <p:spPr>
          <a:xfrm>
            <a:off x="35496" y="4725144"/>
            <a:ext cx="3240360" cy="1296144"/>
          </a:xfrm>
          <a:prstGeom prst="cloudCallout">
            <a:avLst>
              <a:gd name="adj1" fmla="val 2447"/>
              <a:gd name="adj2" fmla="val -107152"/>
            </a:avLst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Social computing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&amp; </a:t>
            </a: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Web 2.0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41549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2159645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Three Types of Graph Search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 rot="10800000" flipV="1">
            <a:off x="2051720" y="3284984"/>
            <a:ext cx="4896544" cy="1512168"/>
          </a:xfrm>
        </p:spPr>
        <p:txBody>
          <a:bodyPr/>
          <a:lstStyle/>
          <a:p>
            <a:r>
              <a:rPr lang="en-US" altLang="zh-CN" sz="2800" dirty="0" smtClean="0">
                <a:solidFill>
                  <a:srgbClr val="000099"/>
                </a:solidFill>
              </a:rPr>
              <a:t>Cohesive </a:t>
            </a:r>
            <a:r>
              <a:rPr lang="en-US" altLang="zh-CN" sz="2800" dirty="0" err="1">
                <a:solidFill>
                  <a:srgbClr val="000099"/>
                </a:solidFill>
              </a:rPr>
              <a:t>subgraphs</a:t>
            </a:r>
            <a:endParaRPr lang="en-US" altLang="zh-CN" sz="2800" dirty="0">
              <a:solidFill>
                <a:srgbClr val="000099"/>
              </a:solidFill>
            </a:endParaRPr>
          </a:p>
          <a:p>
            <a:r>
              <a:rPr lang="en-US" altLang="zh-CN" sz="2800" dirty="0">
                <a:solidFill>
                  <a:srgbClr val="000099"/>
                </a:solidFill>
              </a:rPr>
              <a:t>Keyword search on graphs</a:t>
            </a:r>
          </a:p>
          <a:p>
            <a:r>
              <a:rPr lang="en-US" altLang="zh-CN" sz="2800" dirty="0">
                <a:solidFill>
                  <a:srgbClr val="000099"/>
                </a:solidFill>
              </a:rPr>
              <a:t>Graph pattern matching</a:t>
            </a:r>
          </a:p>
          <a:p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191311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E7BB9F-3FB6-454C-A8E5-39E5BA12A921}" type="slidenum">
              <a:rPr lang="zh-CN" altLang="en-US"/>
              <a:pPr>
                <a:defRPr/>
              </a:pPr>
              <a:t>2</a:t>
            </a:fld>
            <a:endParaRPr lang="zh-CN" altLang="en-US"/>
          </a:p>
        </p:txBody>
      </p:sp>
      <p:sp>
        <p:nvSpPr>
          <p:cNvPr id="22" name="Rectangle 14"/>
          <p:cNvSpPr txBox="1">
            <a:spLocks noChangeArrowheads="1"/>
          </p:cNvSpPr>
          <p:nvPr/>
        </p:nvSpPr>
        <p:spPr bwMode="auto">
          <a:xfrm>
            <a:off x="323528" y="3409603"/>
            <a:ext cx="8496944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Graphs are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everywhere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, and quite a few are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huge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 graphs!</a:t>
            </a:r>
            <a:endParaRPr lang="zh-CN" altLang="en-US" sz="2000" b="1" dirty="0"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24" name="图片 23" descr="googlewebgraph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92022" y="476672"/>
            <a:ext cx="2554053" cy="2592287"/>
          </a:xfrm>
          <a:prstGeom prst="rect">
            <a:avLst/>
          </a:prstGeom>
        </p:spPr>
      </p:pic>
      <p:pic>
        <p:nvPicPr>
          <p:cNvPr id="25" name="图片 8" descr="unitedfacebook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8841" y="476672"/>
            <a:ext cx="2535647" cy="259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图片 27" descr="soil-food-web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096" y="464906"/>
            <a:ext cx="3400792" cy="2604054"/>
          </a:xfrm>
          <a:prstGeom prst="rect">
            <a:avLst/>
          </a:prstGeom>
        </p:spPr>
      </p:pic>
      <p:pic>
        <p:nvPicPr>
          <p:cNvPr id="2052" name="Picture 4" descr="C:\Users\LiJia\Desktop\2006311559485236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149080"/>
            <a:ext cx="3059834" cy="22322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http://www.for68.com/upload/news/2008/3/18/liangf10920083181054373671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4149080"/>
            <a:ext cx="2997924" cy="22770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http://pic13.nipic.com/20110317/6886660_162554515001_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149080"/>
            <a:ext cx="2664296" cy="229547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52040"/>
            <a:ext cx="8501122" cy="542928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Cohesive subgroups </a:t>
            </a:r>
            <a:r>
              <a:rPr lang="en-US" altLang="zh-CN" sz="2400" dirty="0" smtClean="0"/>
              <a:t>are subsets of actors among whom there are relatively strong, direct, intense, frequent or positive ties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[14]</a:t>
            </a:r>
            <a:r>
              <a:rPr lang="en-US" altLang="zh-CN" sz="2400" dirty="0" smtClean="0"/>
              <a:t>. </a:t>
            </a: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Different cohesive subgroups </a:t>
            </a:r>
            <a:r>
              <a:rPr lang="en-US" altLang="zh-CN" sz="2000" dirty="0" smtClean="0"/>
              <a:t>are formed according to </a:t>
            </a:r>
            <a:r>
              <a:rPr lang="en-US" altLang="zh-CN" sz="2000" dirty="0" smtClean="0">
                <a:solidFill>
                  <a:srgbClr val="0066CC"/>
                </a:solidFill>
              </a:rPr>
              <a:t>different cohesive relations,</a:t>
            </a:r>
            <a:r>
              <a:rPr lang="en-US" altLang="zh-CN" sz="2000" dirty="0" smtClean="0"/>
              <a:t> which are further specified by application needs.</a:t>
            </a:r>
          </a:p>
          <a:p>
            <a:pPr lvl="1"/>
            <a:endParaRPr lang="en-US" altLang="zh-CN" sz="2000" dirty="0" smtClean="0"/>
          </a:p>
          <a:p>
            <a:r>
              <a:rPr lang="en-US" altLang="zh-CN" sz="2400" dirty="0" smtClean="0"/>
              <a:t>Social networks can be represented as graphs, such that we formalize </a:t>
            </a:r>
            <a:r>
              <a:rPr lang="en-US" altLang="zh-CN" sz="2400" dirty="0" smtClean="0">
                <a:solidFill>
                  <a:schemeClr val="accent2"/>
                </a:solidFill>
              </a:rPr>
              <a:t>cohesive </a:t>
            </a:r>
            <a:r>
              <a:rPr lang="en-US" altLang="zh-CN" sz="2400" dirty="0">
                <a:solidFill>
                  <a:schemeClr val="accent2"/>
                </a:solidFill>
              </a:rPr>
              <a:t>subgroups </a:t>
            </a:r>
            <a:r>
              <a:rPr lang="en-US" altLang="zh-CN" sz="2400" dirty="0" smtClean="0"/>
              <a:t>as</a:t>
            </a:r>
            <a:r>
              <a:rPr lang="en-US" altLang="zh-CN" sz="2400" dirty="0" smtClean="0">
                <a:solidFill>
                  <a:schemeClr val="accent2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cohesive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subgraphs</a:t>
            </a:r>
            <a:r>
              <a:rPr lang="en-US" altLang="zh-CN" sz="2400" dirty="0" smtClean="0"/>
              <a:t>.   </a:t>
            </a:r>
          </a:p>
          <a:p>
            <a:pPr lvl="1"/>
            <a:r>
              <a:rPr lang="en-US" altLang="zh-CN" sz="2000" dirty="0" smtClean="0"/>
              <a:t>Correspondingly, the problem of finding </a:t>
            </a:r>
            <a:r>
              <a:rPr lang="en-US" altLang="zh-CN" sz="2000" dirty="0"/>
              <a:t>cohesive </a:t>
            </a:r>
            <a:r>
              <a:rPr lang="en-US" altLang="zh-CN" sz="2000" dirty="0" err="1"/>
              <a:t>subgraphs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on </a:t>
            </a:r>
            <a:r>
              <a:rPr lang="en-US" altLang="zh-CN" sz="2000" dirty="0"/>
              <a:t>graphs are </a:t>
            </a:r>
            <a:r>
              <a:rPr lang="en-US" altLang="zh-CN" sz="2000" dirty="0" smtClean="0"/>
              <a:t>referred </a:t>
            </a:r>
            <a:r>
              <a:rPr lang="en-US" altLang="zh-CN" sz="2000" dirty="0"/>
              <a:t>to as </a:t>
            </a:r>
            <a:r>
              <a:rPr lang="en-US" altLang="zh-CN" sz="2000" dirty="0">
                <a:solidFill>
                  <a:srgbClr val="FF0000"/>
                </a:solidFill>
              </a:rPr>
              <a:t>Cohesive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subgraph</a:t>
            </a:r>
            <a:r>
              <a:rPr lang="en-US" altLang="zh-CN" sz="2000" dirty="0" smtClean="0">
                <a:solidFill>
                  <a:srgbClr val="FF0000"/>
                </a:solidFill>
              </a:rPr>
              <a:t> search</a:t>
            </a:r>
            <a:r>
              <a:rPr lang="en-US" altLang="zh-CN" sz="2000" dirty="0" smtClean="0"/>
              <a:t>.</a:t>
            </a: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2554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0" y="1484784"/>
            <a:ext cx="4616782" cy="413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377547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59068"/>
            <a:ext cx="8712968" cy="453708"/>
          </a:xfrm>
        </p:spPr>
        <p:txBody>
          <a:bodyPr/>
          <a:lstStyle/>
          <a:p>
            <a:r>
              <a:rPr lang="en-US" altLang="zh-CN" sz="2400" dirty="0" smtClean="0"/>
              <a:t>Various cohesive </a:t>
            </a:r>
            <a:r>
              <a:rPr lang="en-US" altLang="zh-CN" sz="2400" dirty="0" err="1" smtClean="0"/>
              <a:t>subgraphs</a:t>
            </a:r>
            <a:r>
              <a:rPr lang="en-US" altLang="zh-CN" sz="2400" dirty="0" smtClean="0"/>
              <a:t> (clique, n-clan, k-</a:t>
            </a:r>
            <a:r>
              <a:rPr lang="en-US" altLang="zh-CN" sz="2400" dirty="0" err="1" smtClean="0"/>
              <a:t>plex</a:t>
            </a:r>
            <a:r>
              <a:rPr lang="en-US" altLang="zh-CN" sz="2400" dirty="0" smtClean="0"/>
              <a:t>, k-core)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860032" y="2145050"/>
            <a:ext cx="3960440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>
                <a:solidFill>
                  <a:srgbClr val="3366CC"/>
                </a:solidFill>
                <a:latin typeface="Arial Unicode MS" pitchFamily="34" charset="-122"/>
              </a:rPr>
              <a:t>Maximal clique</a:t>
            </a:r>
            <a:r>
              <a:rPr lang="en-US" altLang="zh-CN" sz="2000" kern="0" dirty="0" smtClean="0">
                <a:solidFill>
                  <a:srgbClr val="3366CC"/>
                </a:solidFill>
                <a:latin typeface="Arial Unicode MS" pitchFamily="34" charset="-122"/>
              </a:rPr>
              <a:t>: </a:t>
            </a:r>
            <a:r>
              <a:rPr lang="en-US" altLang="zh-CN" sz="2000" kern="0" dirty="0" smtClean="0">
                <a:solidFill>
                  <a:schemeClr val="tx1"/>
                </a:solidFill>
                <a:latin typeface="Arial Unicode MS" pitchFamily="34" charset="-122"/>
              </a:rPr>
              <a:t>a </a:t>
            </a:r>
            <a:r>
              <a:rPr lang="en-US" altLang="zh-CN" sz="2000" kern="0" dirty="0">
                <a:solidFill>
                  <a:schemeClr val="tx1"/>
                </a:solidFill>
                <a:latin typeface="Arial Unicode MS" pitchFamily="34" charset="-122"/>
              </a:rPr>
              <a:t>maximal clique </a:t>
            </a:r>
            <a:r>
              <a:rPr lang="en-US" altLang="zh-CN" sz="2000" kern="0" dirty="0" smtClean="0">
                <a:solidFill>
                  <a:schemeClr val="tx1"/>
                </a:solidFill>
                <a:latin typeface="Arial Unicode MS" pitchFamily="34" charset="-122"/>
              </a:rPr>
              <a:t>is </a:t>
            </a:r>
            <a:r>
              <a:rPr lang="en-US" altLang="zh-CN" sz="2000" kern="0" dirty="0">
                <a:solidFill>
                  <a:schemeClr val="tx1"/>
                </a:solidFill>
                <a:latin typeface="Arial Unicode MS" pitchFamily="34" charset="-122"/>
              </a:rPr>
              <a:t>a maximal complete </a:t>
            </a:r>
            <a:r>
              <a:rPr lang="en-US" altLang="zh-CN" sz="2000" kern="0" dirty="0" err="1">
                <a:solidFill>
                  <a:schemeClr val="tx1"/>
                </a:solidFill>
                <a:latin typeface="Arial Unicode MS" pitchFamily="34" charset="-122"/>
              </a:rPr>
              <a:t>sub</a:t>
            </a:r>
            <a:r>
              <a:rPr lang="en-US" altLang="zh-CN" sz="2000" dirty="0" err="1">
                <a:solidFill>
                  <a:schemeClr val="tx1"/>
                </a:solidFill>
              </a:rPr>
              <a:t>graph</a:t>
            </a:r>
            <a:r>
              <a:rPr lang="en-US" altLang="zh-CN" sz="2000" dirty="0" smtClean="0">
                <a:solidFill>
                  <a:schemeClr val="tx1"/>
                </a:solidFill>
              </a:rPr>
              <a:t>.</a:t>
            </a:r>
            <a:endParaRPr lang="en-US" altLang="zh-CN" sz="2000" dirty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672" y="5684239"/>
            <a:ext cx="384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Arial Unicode MS" pitchFamily="34" charset="-122"/>
                <a:ea typeface="+mn-ea"/>
              </a:rPr>
              <a:t>“Padgett's Florentine Families”</a:t>
            </a:r>
          </a:p>
        </p:txBody>
      </p:sp>
      <p:sp>
        <p:nvSpPr>
          <p:cNvPr id="72" name="内容占位符 4"/>
          <p:cNvSpPr txBox="1">
            <a:spLocks/>
          </p:cNvSpPr>
          <p:nvPr/>
        </p:nvSpPr>
        <p:spPr bwMode="auto">
          <a:xfrm rot="10800000" flipV="1">
            <a:off x="4715000" y="3212975"/>
            <a:ext cx="424948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lvl="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Main issues</a:t>
            </a:r>
            <a:r>
              <a:rPr lang="en-US" altLang="zh-CN" sz="2400" kern="0" dirty="0" smtClean="0">
                <a:latin typeface="Arial Unicode MS" pitchFamily="34" charset="-122"/>
              </a:rPr>
              <a:t>: </a:t>
            </a:r>
            <a:endParaRPr lang="en-US" altLang="zh-CN" sz="2400" kern="0" dirty="0" smtClean="0">
              <a:solidFill>
                <a:srgbClr val="0066CC"/>
              </a:solidFill>
              <a:latin typeface="Arial Unicode MS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Cliques can 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overlap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Too many or too few 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cliques emerge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The problem is </a:t>
            </a:r>
            <a:r>
              <a:rPr lang="en-US" altLang="zh-CN" sz="2000" kern="0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NP-complete</a:t>
            </a:r>
            <a:endParaRPr lang="en-US" altLang="zh-CN" sz="2000" dirty="0" smtClean="0">
              <a:solidFill>
                <a:srgbClr val="0066CC"/>
              </a:solidFill>
            </a:endParaRPr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grpSp>
        <p:nvGrpSpPr>
          <p:cNvPr id="118" name="组合 117"/>
          <p:cNvGrpSpPr/>
          <p:nvPr/>
        </p:nvGrpSpPr>
        <p:grpSpPr>
          <a:xfrm>
            <a:off x="801042" y="1736812"/>
            <a:ext cx="2186782" cy="2052228"/>
            <a:chOff x="801042" y="1736812"/>
            <a:chExt cx="2186782" cy="2052228"/>
          </a:xfrm>
        </p:grpSpPr>
        <p:sp>
          <p:nvSpPr>
            <p:cNvPr id="39" name="椭圆 38"/>
            <p:cNvSpPr/>
            <p:nvPr/>
          </p:nvSpPr>
          <p:spPr>
            <a:xfrm>
              <a:off x="801042" y="264813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1050752" y="206084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68640" y="236688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49697" y="1844824"/>
              <a:ext cx="2066119" cy="1872208"/>
              <a:chOff x="849697" y="1844824"/>
              <a:chExt cx="2066119" cy="1872208"/>
            </a:xfrm>
          </p:grpSpPr>
          <p:cxnSp>
            <p:nvCxnSpPr>
              <p:cNvPr id="42" name="直接连接符 41"/>
              <p:cNvCxnSpPr>
                <a:stCxn id="40" idx="6"/>
                <a:endCxn id="41" idx="1"/>
              </p:cNvCxnSpPr>
              <p:nvPr/>
            </p:nvCxnSpPr>
            <p:spPr>
              <a:xfrm>
                <a:off x="1148062" y="2114854"/>
                <a:ext cx="334829" cy="26784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>
                <a:stCxn id="40" idx="3"/>
                <a:endCxn id="39" idx="0"/>
              </p:cNvCxnSpPr>
              <p:nvPr/>
            </p:nvCxnSpPr>
            <p:spPr>
              <a:xfrm flipH="1">
                <a:off x="849697" y="2153042"/>
                <a:ext cx="215306" cy="4950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>
                <a:stCxn id="41" idx="3"/>
              </p:cNvCxnSpPr>
              <p:nvPr/>
            </p:nvCxnSpPr>
            <p:spPr>
              <a:xfrm flipH="1">
                <a:off x="898352" y="2459076"/>
                <a:ext cx="584539" cy="2318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/>
              <p:cNvCxnSpPr/>
              <p:nvPr/>
            </p:nvCxnSpPr>
            <p:spPr>
              <a:xfrm>
                <a:off x="1835696" y="3140968"/>
                <a:ext cx="1080120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/>
              <p:cNvCxnSpPr/>
              <p:nvPr/>
            </p:nvCxnSpPr>
            <p:spPr>
              <a:xfrm>
                <a:off x="1835696" y="3140968"/>
                <a:ext cx="288032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/>
              <p:cNvCxnSpPr/>
              <p:nvPr/>
            </p:nvCxnSpPr>
            <p:spPr>
              <a:xfrm>
                <a:off x="2123728" y="3717032"/>
                <a:ext cx="79208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H="1">
                <a:off x="1540648" y="1844824"/>
                <a:ext cx="151032" cy="576064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/>
              <p:cNvCxnSpPr>
                <a:stCxn id="40" idx="1"/>
              </p:cNvCxnSpPr>
              <p:nvPr/>
            </p:nvCxnSpPr>
            <p:spPr>
              <a:xfrm flipV="1">
                <a:off x="1065003" y="1844824"/>
                <a:ext cx="626677" cy="23184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96" name="椭圆 95"/>
            <p:cNvSpPr/>
            <p:nvPr/>
          </p:nvSpPr>
          <p:spPr>
            <a:xfrm>
              <a:off x="1621040" y="173681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1810394" y="303295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2098426" y="368102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2890514" y="368102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35594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Cohesive </a:t>
            </a:r>
            <a:r>
              <a:rPr lang="en-US" altLang="zh-CN" sz="3600" b="1" dirty="0" err="1" smtClean="0">
                <a:solidFill>
                  <a:srgbClr val="C00000"/>
                </a:solidFill>
              </a:rPr>
              <a:t>Subgraphs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377547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50" y="1484784"/>
            <a:ext cx="4616782" cy="4136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879628" y="1737047"/>
            <a:ext cx="396044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N-clique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an n-clique is a maximal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subgraph</a:t>
            </a:r>
            <a:r>
              <a:rPr lang="en-US" altLang="zh-CN" sz="2000" dirty="0" smtClean="0">
                <a:solidFill>
                  <a:schemeClr val="tx1"/>
                </a:solidFill>
              </a:rPr>
              <a:t> in which the </a:t>
            </a:r>
            <a:r>
              <a:rPr lang="en-US" altLang="zh-CN" sz="2000" dirty="0" smtClean="0">
                <a:solidFill>
                  <a:srgbClr val="0066CC"/>
                </a:solidFill>
              </a:rPr>
              <a:t>largest distance </a:t>
            </a:r>
            <a:r>
              <a:rPr lang="en-US" altLang="zh-CN" sz="2000" dirty="0" smtClean="0">
                <a:solidFill>
                  <a:schemeClr val="tx1"/>
                </a:solidFill>
              </a:rPr>
              <a:t>between any two nodes is no greater than n. 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032" y="3169656"/>
            <a:ext cx="396044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N-clan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an n-clan is </a:t>
            </a:r>
            <a:r>
              <a:rPr lang="en-US" altLang="zh-CN" sz="2000" dirty="0">
                <a:solidFill>
                  <a:schemeClr val="tx1"/>
                </a:solidFill>
              </a:rPr>
              <a:t>an </a:t>
            </a:r>
            <a:r>
              <a:rPr lang="en-US" altLang="zh-CN" sz="2000" dirty="0" smtClean="0">
                <a:solidFill>
                  <a:schemeClr val="tx1"/>
                </a:solidFill>
              </a:rPr>
              <a:t>n-clique in which </a:t>
            </a:r>
            <a:r>
              <a:rPr lang="en-US" altLang="zh-CN" sz="2000" dirty="0" smtClean="0">
                <a:solidFill>
                  <a:srgbClr val="0066CC"/>
                </a:solidFill>
              </a:rPr>
              <a:t>the diameter </a:t>
            </a:r>
            <a:r>
              <a:rPr lang="en-US" altLang="zh-CN" sz="2000" dirty="0" smtClean="0">
                <a:solidFill>
                  <a:schemeClr val="tx1"/>
                </a:solidFill>
              </a:rPr>
              <a:t>is no greater than n.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0032" y="4265801"/>
            <a:ext cx="396044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K-core</a:t>
            </a:r>
            <a:r>
              <a:rPr lang="en-US" altLang="zh-CN" sz="2000" dirty="0" smtClean="0">
                <a:solidFill>
                  <a:srgbClr val="3366CC"/>
                </a:solidFill>
              </a:rPr>
              <a:t>: </a:t>
            </a:r>
            <a:r>
              <a:rPr lang="en-US" altLang="zh-CN" sz="2000" dirty="0" smtClean="0">
                <a:solidFill>
                  <a:schemeClr val="tx1"/>
                </a:solidFill>
              </a:rPr>
              <a:t>a k-core is a maximal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subgraph</a:t>
            </a:r>
            <a:r>
              <a:rPr lang="en-US" altLang="zh-CN" sz="2000" dirty="0" smtClean="0">
                <a:solidFill>
                  <a:schemeClr val="tx1"/>
                </a:solidFill>
              </a:rPr>
              <a:t> in which the </a:t>
            </a:r>
            <a:r>
              <a:rPr lang="en-US" altLang="zh-CN" sz="2000" dirty="0" smtClean="0">
                <a:solidFill>
                  <a:srgbClr val="0066CC"/>
                </a:solidFill>
              </a:rPr>
              <a:t>nodal degree</a:t>
            </a:r>
            <a:r>
              <a:rPr lang="en-US" altLang="zh-CN" sz="2000" dirty="0" smtClean="0">
                <a:solidFill>
                  <a:schemeClr val="tx1"/>
                </a:solidFill>
              </a:rPr>
              <a:t> of each node is no smaller than k.</a:t>
            </a:r>
            <a:endParaRPr lang="en-US" altLang="zh-CN" sz="2000" dirty="0" smtClean="0">
              <a:solidFill>
                <a:schemeClr val="tx1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8672" y="5684239"/>
            <a:ext cx="384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  <a:latin typeface="Arial Unicode MS" pitchFamily="34" charset="-122"/>
                <a:ea typeface="+mn-ea"/>
              </a:rPr>
              <a:t>“Padgett's Florentine Families”</a:t>
            </a:r>
          </a:p>
        </p:txBody>
      </p:sp>
      <p:grpSp>
        <p:nvGrpSpPr>
          <p:cNvPr id="11" name="组合 56"/>
          <p:cNvGrpSpPr/>
          <p:nvPr/>
        </p:nvGrpSpPr>
        <p:grpSpPr>
          <a:xfrm>
            <a:off x="755576" y="2636912"/>
            <a:ext cx="1393454" cy="1975060"/>
            <a:chOff x="802282" y="2636912"/>
            <a:chExt cx="1393454" cy="1975060"/>
          </a:xfrm>
        </p:grpSpPr>
        <p:sp>
          <p:nvSpPr>
            <p:cNvPr id="12" name="椭圆 11"/>
            <p:cNvSpPr/>
            <p:nvPr/>
          </p:nvSpPr>
          <p:spPr>
            <a:xfrm>
              <a:off x="2001116" y="450396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802282" y="263691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157780" y="400218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857100" y="310744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2098426" y="366302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9" name="直接连接符 18"/>
            <p:cNvCxnSpPr>
              <a:stCxn id="39" idx="4"/>
              <a:endCxn id="14" idx="1"/>
            </p:cNvCxnSpPr>
            <p:nvPr/>
          </p:nvCxnSpPr>
          <p:spPr>
            <a:xfrm>
              <a:off x="896403" y="2756142"/>
              <a:ext cx="275628" cy="126186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14" idx="5"/>
              <a:endCxn id="12" idx="2"/>
            </p:cNvCxnSpPr>
            <p:nvPr/>
          </p:nvCxnSpPr>
          <p:spPr>
            <a:xfrm>
              <a:off x="1240839" y="4094378"/>
              <a:ext cx="760277" cy="4635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>
              <a:stCxn id="14" idx="7"/>
              <a:endCxn id="16" idx="3"/>
            </p:cNvCxnSpPr>
            <p:nvPr/>
          </p:nvCxnSpPr>
          <p:spPr>
            <a:xfrm flipV="1">
              <a:off x="1240839" y="3755220"/>
              <a:ext cx="871838" cy="2627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15" idx="5"/>
              <a:endCxn id="16" idx="0"/>
            </p:cNvCxnSpPr>
            <p:nvPr/>
          </p:nvCxnSpPr>
          <p:spPr>
            <a:xfrm>
              <a:off x="1940159" y="3199638"/>
              <a:ext cx="206922" cy="4633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8" name="组合 85"/>
          <p:cNvGrpSpPr/>
          <p:nvPr/>
        </p:nvGrpSpPr>
        <p:grpSpPr>
          <a:xfrm>
            <a:off x="1115616" y="3107444"/>
            <a:ext cx="1889564" cy="1504528"/>
            <a:chOff x="1123562" y="3107444"/>
            <a:chExt cx="1889564" cy="1504528"/>
          </a:xfrm>
        </p:grpSpPr>
        <p:sp>
          <p:nvSpPr>
            <p:cNvPr id="62" name="椭圆 61"/>
            <p:cNvSpPr/>
            <p:nvPr/>
          </p:nvSpPr>
          <p:spPr>
            <a:xfrm>
              <a:off x="1955734" y="450396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1123562" y="400506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1832222" y="310744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2059479" y="3663026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68" name="直接连接符 67"/>
            <p:cNvCxnSpPr>
              <a:stCxn id="64" idx="5"/>
              <a:endCxn id="62" idx="2"/>
            </p:cNvCxnSpPr>
            <p:nvPr/>
          </p:nvCxnSpPr>
          <p:spPr>
            <a:xfrm>
              <a:off x="1206621" y="4097258"/>
              <a:ext cx="749113" cy="46070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64" idx="7"/>
              <a:endCxn id="66" idx="3"/>
            </p:cNvCxnSpPr>
            <p:nvPr/>
          </p:nvCxnSpPr>
          <p:spPr>
            <a:xfrm flipV="1">
              <a:off x="1206621" y="3755220"/>
              <a:ext cx="867109" cy="26566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65" idx="5"/>
              <a:endCxn id="66" idx="0"/>
            </p:cNvCxnSpPr>
            <p:nvPr/>
          </p:nvCxnSpPr>
          <p:spPr>
            <a:xfrm>
              <a:off x="1915281" y="3199638"/>
              <a:ext cx="192853" cy="4633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2915816" y="370121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73" name="直接连接符 72"/>
            <p:cNvCxnSpPr>
              <a:stCxn id="62" idx="7"/>
              <a:endCxn id="71" idx="3"/>
            </p:cNvCxnSpPr>
            <p:nvPr/>
          </p:nvCxnSpPr>
          <p:spPr>
            <a:xfrm flipV="1">
              <a:off x="2038793" y="3793408"/>
              <a:ext cx="891274" cy="72637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>
              <a:stCxn id="71" idx="1"/>
              <a:endCxn id="65" idx="6"/>
            </p:cNvCxnSpPr>
            <p:nvPr/>
          </p:nvCxnSpPr>
          <p:spPr>
            <a:xfrm flipH="1" flipV="1">
              <a:off x="1929532" y="3161450"/>
              <a:ext cx="1000535" cy="55558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0" name="组合 145"/>
          <p:cNvGrpSpPr/>
          <p:nvPr/>
        </p:nvGrpSpPr>
        <p:grpSpPr>
          <a:xfrm>
            <a:off x="755576" y="1784721"/>
            <a:ext cx="2232248" cy="2827251"/>
            <a:chOff x="759050" y="1784721"/>
            <a:chExt cx="2232248" cy="2827251"/>
          </a:xfrm>
        </p:grpSpPr>
        <p:grpSp>
          <p:nvGrpSpPr>
            <p:cNvPr id="21" name="组合 96"/>
            <p:cNvGrpSpPr/>
            <p:nvPr/>
          </p:nvGrpSpPr>
          <p:grpSpPr>
            <a:xfrm>
              <a:off x="759050" y="2636912"/>
              <a:ext cx="1407518" cy="1975060"/>
              <a:chOff x="831058" y="2636912"/>
              <a:chExt cx="1407518" cy="1975060"/>
            </a:xfrm>
          </p:grpSpPr>
          <p:sp>
            <p:nvSpPr>
              <p:cNvPr id="98" name="椭圆 97"/>
              <p:cNvSpPr/>
              <p:nvPr/>
            </p:nvSpPr>
            <p:spPr>
              <a:xfrm>
                <a:off x="2001116" y="4503960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>
              <a:xfrm>
                <a:off x="831058" y="2636912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椭圆 99"/>
              <p:cNvSpPr/>
              <p:nvPr/>
            </p:nvSpPr>
            <p:spPr>
              <a:xfrm>
                <a:off x="1191098" y="4002184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1885876" y="3107444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2141266" y="3663026"/>
                <a:ext cx="97310" cy="108012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3" name="直接连接符 102"/>
              <p:cNvCxnSpPr>
                <a:stCxn id="99" idx="5"/>
                <a:endCxn id="100" idx="1"/>
              </p:cNvCxnSpPr>
              <p:nvPr/>
            </p:nvCxnSpPr>
            <p:spPr>
              <a:xfrm>
                <a:off x="914117" y="2729106"/>
                <a:ext cx="291232" cy="1288896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/>
              <p:cNvCxnSpPr>
                <a:stCxn id="100" idx="5"/>
                <a:endCxn id="98" idx="2"/>
              </p:cNvCxnSpPr>
              <p:nvPr/>
            </p:nvCxnSpPr>
            <p:spPr>
              <a:xfrm>
                <a:off x="1274157" y="4094378"/>
                <a:ext cx="726959" cy="4635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5" name="直接连接符 104"/>
              <p:cNvCxnSpPr>
                <a:stCxn id="100" idx="7"/>
                <a:endCxn id="102" idx="3"/>
              </p:cNvCxnSpPr>
              <p:nvPr/>
            </p:nvCxnSpPr>
            <p:spPr>
              <a:xfrm flipV="1">
                <a:off x="1274157" y="3755220"/>
                <a:ext cx="881360" cy="262782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/>
              <p:cNvCxnSpPr>
                <a:stCxn id="101" idx="5"/>
                <a:endCxn id="102" idx="0"/>
              </p:cNvCxnSpPr>
              <p:nvPr/>
            </p:nvCxnSpPr>
            <p:spPr>
              <a:xfrm>
                <a:off x="1968935" y="3199638"/>
                <a:ext cx="220986" cy="463388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07" name="椭圆 106"/>
            <p:cNvSpPr/>
            <p:nvPr/>
          </p:nvSpPr>
          <p:spPr>
            <a:xfrm>
              <a:off x="2893988" y="368073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8" name="直接连接符 107"/>
            <p:cNvCxnSpPr>
              <a:stCxn id="98" idx="7"/>
              <a:endCxn id="107" idx="3"/>
            </p:cNvCxnSpPr>
            <p:nvPr/>
          </p:nvCxnSpPr>
          <p:spPr>
            <a:xfrm flipV="1">
              <a:off x="2012167" y="3772926"/>
              <a:ext cx="896072" cy="74685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>
              <a:stCxn id="107" idx="1"/>
              <a:endCxn id="101" idx="6"/>
            </p:cNvCxnSpPr>
            <p:nvPr/>
          </p:nvCxnSpPr>
          <p:spPr>
            <a:xfrm flipH="1" flipV="1">
              <a:off x="1911178" y="3161450"/>
              <a:ext cx="997061" cy="5351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12" name="椭圆 111"/>
            <p:cNvSpPr/>
            <p:nvPr/>
          </p:nvSpPr>
          <p:spPr>
            <a:xfrm>
              <a:off x="1028639" y="2060848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1446527" y="2366882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14" name="直接连接符 113"/>
            <p:cNvCxnSpPr>
              <a:stCxn id="112" idx="6"/>
              <a:endCxn id="113" idx="1"/>
            </p:cNvCxnSpPr>
            <p:nvPr/>
          </p:nvCxnSpPr>
          <p:spPr>
            <a:xfrm>
              <a:off x="1125949" y="2114854"/>
              <a:ext cx="334829" cy="26784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>
              <a:stCxn id="112" idx="3"/>
              <a:endCxn id="99" idx="7"/>
            </p:cNvCxnSpPr>
            <p:nvPr/>
          </p:nvCxnSpPr>
          <p:spPr>
            <a:xfrm flipH="1">
              <a:off x="842109" y="2153042"/>
              <a:ext cx="200781" cy="49968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>
              <a:stCxn id="113" idx="3"/>
              <a:endCxn id="99" idx="6"/>
            </p:cNvCxnSpPr>
            <p:nvPr/>
          </p:nvCxnSpPr>
          <p:spPr>
            <a:xfrm flipH="1">
              <a:off x="856360" y="2459076"/>
              <a:ext cx="604418" cy="23184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122" name="椭圆 121"/>
            <p:cNvSpPr/>
            <p:nvPr/>
          </p:nvSpPr>
          <p:spPr>
            <a:xfrm>
              <a:off x="1633198" y="178472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>
              <a:off x="2551641" y="259872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24" name="直接连接符 123"/>
            <p:cNvCxnSpPr>
              <a:stCxn id="112" idx="7"/>
              <a:endCxn id="122" idx="2"/>
            </p:cNvCxnSpPr>
            <p:nvPr/>
          </p:nvCxnSpPr>
          <p:spPr>
            <a:xfrm flipV="1">
              <a:off x="1111698" y="1838727"/>
              <a:ext cx="521500" cy="23793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>
              <a:stCxn id="122" idx="4"/>
              <a:endCxn id="113" idx="7"/>
            </p:cNvCxnSpPr>
            <p:nvPr/>
          </p:nvCxnSpPr>
          <p:spPr>
            <a:xfrm flipH="1">
              <a:off x="1529586" y="1892733"/>
              <a:ext cx="152267" cy="489967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>
              <a:stCxn id="122" idx="6"/>
              <a:endCxn id="123" idx="1"/>
            </p:cNvCxnSpPr>
            <p:nvPr/>
          </p:nvCxnSpPr>
          <p:spPr>
            <a:xfrm>
              <a:off x="1730508" y="1838727"/>
              <a:ext cx="835384" cy="775815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>
              <a:stCxn id="123" idx="4"/>
              <a:endCxn id="107" idx="0"/>
            </p:cNvCxnSpPr>
            <p:nvPr/>
          </p:nvCxnSpPr>
          <p:spPr>
            <a:xfrm>
              <a:off x="2600296" y="2706736"/>
              <a:ext cx="342347" cy="97399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>
              <a:stCxn id="102" idx="6"/>
              <a:endCxn id="107" idx="2"/>
            </p:cNvCxnSpPr>
            <p:nvPr/>
          </p:nvCxnSpPr>
          <p:spPr>
            <a:xfrm>
              <a:off x="2166568" y="3717032"/>
              <a:ext cx="727420" cy="17706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>
              <a:stCxn id="113" idx="5"/>
            </p:cNvCxnSpPr>
            <p:nvPr/>
          </p:nvCxnSpPr>
          <p:spPr>
            <a:xfrm>
              <a:off x="1529586" y="2459076"/>
              <a:ext cx="332937" cy="648368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7" name="Rectangle 14"/>
          <p:cNvSpPr txBox="1">
            <a:spLocks noChangeArrowheads="1"/>
          </p:cNvSpPr>
          <p:nvPr/>
        </p:nvSpPr>
        <p:spPr bwMode="auto">
          <a:xfrm>
            <a:off x="323528" y="6237312"/>
            <a:ext cx="8568952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en-US" altLang="zh-CN" sz="2000" b="1" dirty="0"/>
              <a:t>The </a:t>
            </a:r>
            <a:r>
              <a:rPr lang="en-US" altLang="zh-CN" sz="2000" b="1" dirty="0">
                <a:solidFill>
                  <a:srgbClr val="FF0000"/>
                </a:solidFill>
              </a:rPr>
              <a:t>cohesive relations </a:t>
            </a:r>
            <a:r>
              <a:rPr lang="en-US" altLang="zh-CN" sz="2000" b="1" dirty="0" smtClean="0"/>
              <a:t>are gradually looser</a:t>
            </a:r>
            <a:endParaRPr lang="zh-CN" altLang="en-US" sz="2000" b="1" dirty="0"/>
          </a:p>
        </p:txBody>
      </p:sp>
      <p:sp>
        <p:nvSpPr>
          <p:cNvPr id="74" name="内容占位符 4"/>
          <p:cNvSpPr>
            <a:spLocks noGrp="1"/>
          </p:cNvSpPr>
          <p:nvPr>
            <p:ph idx="1"/>
          </p:nvPr>
        </p:nvSpPr>
        <p:spPr>
          <a:xfrm>
            <a:off x="323528" y="959068"/>
            <a:ext cx="8712968" cy="453708"/>
          </a:xfrm>
        </p:spPr>
        <p:txBody>
          <a:bodyPr/>
          <a:lstStyle/>
          <a:p>
            <a:r>
              <a:rPr lang="en-US" altLang="zh-CN" sz="2400" dirty="0" smtClean="0"/>
              <a:t>Various cohesive </a:t>
            </a:r>
            <a:r>
              <a:rPr lang="en-US" altLang="zh-CN" sz="2400" dirty="0" err="1" smtClean="0"/>
              <a:t>subgraphs</a:t>
            </a:r>
            <a:r>
              <a:rPr lang="en-US" altLang="zh-CN" sz="2400" dirty="0" smtClean="0"/>
              <a:t> (clique, n-clan, k-</a:t>
            </a:r>
            <a:r>
              <a:rPr lang="en-US" altLang="zh-CN" sz="2400" dirty="0" err="1" smtClean="0"/>
              <a:t>plex</a:t>
            </a:r>
            <a:r>
              <a:rPr lang="en-US" altLang="zh-CN" sz="2400" dirty="0" smtClean="0"/>
              <a:t>, k-core)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55940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6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Keyword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Search </a:t>
            </a:r>
            <a:r>
              <a:rPr lang="en-US" altLang="zh-CN" sz="3600" b="1" dirty="0">
                <a:solidFill>
                  <a:srgbClr val="C00000"/>
                </a:solidFill>
              </a:rPr>
              <a:t>on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3789040"/>
            <a:ext cx="8501122" cy="16561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200" dirty="0" smtClean="0"/>
              <a:t>1. Different “structure constraints” </a:t>
            </a:r>
            <a:r>
              <a:rPr lang="en-US" altLang="zh-CN" sz="2200" dirty="0" smtClean="0">
                <a:solidFill>
                  <a:srgbClr val="FF0000"/>
                </a:solidFill>
              </a:rPr>
              <a:t>implies </a:t>
            </a:r>
            <a:r>
              <a:rPr lang="en-US" altLang="zh-CN" sz="2200" dirty="0" smtClean="0"/>
              <a:t>different types of keyword search.</a:t>
            </a:r>
          </a:p>
          <a:p>
            <a:pPr marL="0" lvl="0" indent="0">
              <a:buNone/>
            </a:pPr>
            <a:r>
              <a:rPr lang="en-US" altLang="zh-CN" sz="2200" dirty="0" smtClean="0"/>
              <a:t>2. Keyword search is a very simple but </a:t>
            </a:r>
            <a:r>
              <a:rPr lang="en-US" altLang="zh-CN" sz="2200" dirty="0" smtClean="0">
                <a:solidFill>
                  <a:srgbClr val="FF0000"/>
                </a:solidFill>
              </a:rPr>
              <a:t>user-friendly</a:t>
            </a:r>
            <a:r>
              <a:rPr lang="en-US" altLang="zh-CN" sz="2200" dirty="0" smtClean="0"/>
              <a:t> information retrieval mechanism.</a:t>
            </a:r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en-US" altLang="zh-CN" sz="2200" dirty="0"/>
          </a:p>
          <a:p>
            <a:pPr marL="0" indent="0">
              <a:buNone/>
            </a:pPr>
            <a:endParaRPr lang="en-US" altLang="zh-CN" sz="2200" dirty="0" smtClean="0"/>
          </a:p>
          <a:p>
            <a:pPr marL="0" indent="0">
              <a:buNone/>
            </a:pPr>
            <a:endParaRPr lang="zh-CN" alt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395536" y="3172906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Remarks: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>
            <a:off x="642878" y="5517232"/>
            <a:ext cx="850112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3" name="内容占位符 4"/>
          <p:cNvSpPr txBox="1">
            <a:spLocks/>
          </p:cNvSpPr>
          <p:nvPr/>
        </p:nvSpPr>
        <p:spPr bwMode="auto">
          <a:xfrm>
            <a:off x="395536" y="908720"/>
            <a:ext cx="8501122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en-US" altLang="zh-CN" sz="2400" dirty="0" smtClean="0"/>
              <a:t>Given </a:t>
            </a:r>
            <a:r>
              <a:rPr lang="en-US" altLang="zh-CN" sz="2400" dirty="0" smtClean="0">
                <a:solidFill>
                  <a:srgbClr val="00B0F0"/>
                </a:solidFill>
              </a:rPr>
              <a:t>a set of keywords</a:t>
            </a:r>
            <a:r>
              <a:rPr lang="en-US" altLang="zh-CN" sz="2400" dirty="0" smtClean="0"/>
              <a:t> and </a:t>
            </a:r>
            <a:r>
              <a:rPr lang="en-US" altLang="zh-CN" sz="2400" dirty="0" smtClean="0">
                <a:solidFill>
                  <a:srgbClr val="00B0F0"/>
                </a:solidFill>
              </a:rPr>
              <a:t>a data graph</a:t>
            </a:r>
            <a:r>
              <a:rPr lang="en-US" altLang="zh-CN" sz="2400" dirty="0" smtClean="0"/>
              <a:t>,  the problem is to determine a group of densely linked nodes in the graph such that the nodes together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>
                <a:solidFill>
                  <a:srgbClr val="FF0000"/>
                </a:solidFill>
              </a:rPr>
              <a:t>contain </a:t>
            </a:r>
            <a:r>
              <a:rPr lang="en-US" altLang="zh-CN" sz="2400" dirty="0" smtClean="0"/>
              <a:t>all the keywords, and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dirty="0" smtClean="0"/>
              <a:t>satisfy some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structural constrains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[7]</a:t>
            </a:r>
            <a:endParaRPr kumimoji="0" lang="en-US" altLang="zh-CN" sz="2400" b="0" i="0" u="none" strike="noStrike" kern="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Keyword Search on 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048" y="180475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66CC"/>
                </a:solidFill>
              </a:rPr>
              <a:t>Minimum spanning </a:t>
            </a:r>
            <a:r>
              <a:rPr lang="en-US" altLang="zh-CN" sz="2000" dirty="0" smtClean="0">
                <a:solidFill>
                  <a:srgbClr val="0066CC"/>
                </a:solidFill>
              </a:rPr>
              <a:t>tree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[7]</a:t>
            </a:r>
            <a:r>
              <a:rPr lang="en-US" altLang="zh-CN" sz="2000" dirty="0" smtClean="0">
                <a:solidFill>
                  <a:srgbClr val="0066CC"/>
                </a:solidFill>
              </a:rPr>
              <a:t> 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004048" y="3429000"/>
            <a:ext cx="3865678" cy="2376264"/>
            <a:chOff x="251520" y="2348880"/>
            <a:chExt cx="3865678" cy="2376264"/>
          </a:xfrm>
        </p:grpSpPr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86" name="文本框 17"/>
                <p:cNvSpPr txBox="1"/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6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椭圆 36"/>
            <p:cNvSpPr/>
            <p:nvPr/>
          </p:nvSpPr>
          <p:spPr>
            <a:xfrm>
              <a:off x="2339752" y="2669508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8" name="直接连接符 47"/>
            <p:cNvCxnSpPr>
              <a:stCxn id="37" idx="5"/>
              <a:endCxn id="40" idx="1"/>
            </p:cNvCxnSpPr>
            <p:nvPr/>
          </p:nvCxnSpPr>
          <p:spPr>
            <a:xfrm>
              <a:off x="2422811" y="2761702"/>
              <a:ext cx="393598" cy="600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89" name="文本框 17"/>
                <p:cNvSpPr txBox="1"/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9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椭圆 38"/>
            <p:cNvSpPr/>
            <p:nvPr/>
          </p:nvSpPr>
          <p:spPr>
            <a:xfrm>
              <a:off x="1861623" y="334554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45" name="直接连接符 44"/>
            <p:cNvCxnSpPr>
              <a:stCxn id="37" idx="3"/>
              <a:endCxn id="39" idx="0"/>
            </p:cNvCxnSpPr>
            <p:nvPr/>
          </p:nvCxnSpPr>
          <p:spPr>
            <a:xfrm flipH="1">
              <a:off x="1910278" y="2761702"/>
              <a:ext cx="443725" cy="5838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90" name="文本框 17"/>
                <p:cNvSpPr txBox="1"/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92" name="文本框 17"/>
                <p:cNvSpPr txBox="1"/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椭圆 39"/>
            <p:cNvSpPr/>
            <p:nvPr/>
          </p:nvSpPr>
          <p:spPr>
            <a:xfrm>
              <a:off x="2802158" y="3346009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1403648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2291097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1018306" y="332972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205451" y="405706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2" name="直接连接符 51"/>
            <p:cNvCxnSpPr>
              <a:stCxn id="39" idx="5"/>
              <a:endCxn id="42" idx="1"/>
            </p:cNvCxnSpPr>
            <p:nvPr/>
          </p:nvCxnSpPr>
          <p:spPr>
            <a:xfrm>
              <a:off x="1944682" y="3437736"/>
              <a:ext cx="360666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>
              <a:stCxn id="39" idx="3"/>
              <a:endCxn id="41" idx="7"/>
            </p:cNvCxnSpPr>
            <p:nvPr/>
          </p:nvCxnSpPr>
          <p:spPr>
            <a:xfrm flipH="1">
              <a:off x="1486707" y="3437736"/>
              <a:ext cx="389167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42" idx="2"/>
              <a:endCxn id="41" idx="6"/>
            </p:cNvCxnSpPr>
            <p:nvPr/>
          </p:nvCxnSpPr>
          <p:spPr>
            <a:xfrm flipH="1">
              <a:off x="1500958" y="4131078"/>
              <a:ext cx="7901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44" idx="0"/>
              <a:endCxn id="40" idx="5"/>
            </p:cNvCxnSpPr>
            <p:nvPr/>
          </p:nvCxnSpPr>
          <p:spPr>
            <a:xfrm flipH="1" flipV="1">
              <a:off x="2885217" y="3438203"/>
              <a:ext cx="368889" cy="6188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>
              <a:stCxn id="43" idx="4"/>
              <a:endCxn id="41" idx="1"/>
            </p:cNvCxnSpPr>
            <p:nvPr/>
          </p:nvCxnSpPr>
          <p:spPr>
            <a:xfrm>
              <a:off x="1066961" y="3437736"/>
              <a:ext cx="350938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87" name="文本框 17"/>
                <p:cNvSpPr txBox="1"/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{C,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7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88" name="文本框 17"/>
                <p:cNvSpPr txBox="1"/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8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91" name="文本框 17"/>
                <p:cNvSpPr txBox="1"/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7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{D, F}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91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6" name="组合 105"/>
          <p:cNvGrpSpPr/>
          <p:nvPr/>
        </p:nvGrpSpPr>
        <p:grpSpPr>
          <a:xfrm>
            <a:off x="5940152" y="3429000"/>
            <a:ext cx="2935881" cy="1366201"/>
            <a:chOff x="6086245" y="4589512"/>
            <a:chExt cx="2935881" cy="1366201"/>
          </a:xfrm>
        </p:grpSpPr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04" name="文本框 17"/>
                <p:cNvSpPr txBox="1"/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4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8" name="椭圆 97"/>
            <p:cNvSpPr/>
            <p:nvPr/>
          </p:nvSpPr>
          <p:spPr>
            <a:xfrm>
              <a:off x="7244680" y="491014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9" name="直接连接符 98"/>
            <p:cNvCxnSpPr>
              <a:stCxn id="98" idx="5"/>
              <a:endCxn id="105" idx="1"/>
            </p:cNvCxnSpPr>
            <p:nvPr/>
          </p:nvCxnSpPr>
          <p:spPr>
            <a:xfrm>
              <a:off x="7327739" y="5002334"/>
              <a:ext cx="393598" cy="6001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00" name="文本框 17"/>
                <p:cNvSpPr txBox="1"/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blipFill rotWithShape="1">
                  <a:blip r:embed="rId11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1" name="椭圆 100"/>
            <p:cNvSpPr/>
            <p:nvPr/>
          </p:nvSpPr>
          <p:spPr>
            <a:xfrm>
              <a:off x="6766551" y="558617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102" name="直接连接符 101"/>
            <p:cNvCxnSpPr>
              <a:stCxn id="98" idx="3"/>
              <a:endCxn id="101" idx="0"/>
            </p:cNvCxnSpPr>
            <p:nvPr/>
          </p:nvCxnSpPr>
          <p:spPr>
            <a:xfrm flipH="1">
              <a:off x="6815206" y="5002334"/>
              <a:ext cx="443725" cy="5838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03" name="文本框 17"/>
                <p:cNvSpPr txBox="1"/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03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blipFill rotWithShape="1">
                  <a:blip r:embed="rId12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5" name="椭圆 104"/>
            <p:cNvSpPr/>
            <p:nvPr/>
          </p:nvSpPr>
          <p:spPr>
            <a:xfrm>
              <a:off x="7707086" y="558664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432048" y="1196752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Given keywords: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{A, B}</a:t>
            </a:r>
            <a:r>
              <a:rPr lang="en-US" altLang="zh-CN" sz="2000" dirty="0" smtClean="0">
                <a:solidFill>
                  <a:srgbClr val="0066CC"/>
                </a:solidFill>
              </a:rPr>
              <a:t> 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2092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Keyword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Search </a:t>
            </a:r>
            <a:r>
              <a:rPr lang="en-US" altLang="zh-CN" sz="3600" b="1" dirty="0">
                <a:solidFill>
                  <a:srgbClr val="C00000"/>
                </a:solidFill>
              </a:rPr>
              <a:t>on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Graphs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48264" y="6376243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395536" y="5373216"/>
            <a:ext cx="8280920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Lack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of input </a:t>
            </a:r>
            <a:r>
              <a:rPr lang="en-US" altLang="zh-CN" sz="2000" dirty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structure constrains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, the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results </a:t>
            </a:r>
            <a:r>
              <a:rPr lang="en-US" altLang="zh-CN" sz="2000" dirty="0"/>
              <a:t>requires </a:t>
            </a:r>
            <a:r>
              <a:rPr lang="en-US" altLang="zh-CN" sz="2000" dirty="0" smtClean="0">
                <a:solidFill>
                  <a:srgbClr val="FF0000"/>
                </a:solidFill>
              </a:rPr>
              <a:t>ranking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048" y="184482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r-clique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[15]</a:t>
            </a:r>
            <a:r>
              <a:rPr lang="en-US" altLang="zh-CN" sz="2000" dirty="0" smtClean="0">
                <a:solidFill>
                  <a:srgbClr val="0066CC"/>
                </a:solidFill>
              </a:rPr>
              <a:t> 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193530" y="2708920"/>
            <a:ext cx="3865678" cy="2376264"/>
            <a:chOff x="251520" y="2348880"/>
            <a:chExt cx="3865678" cy="2376264"/>
          </a:xfrm>
        </p:grpSpPr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2" name="文本框 17"/>
                <p:cNvSpPr txBox="1"/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520" y="3069246"/>
                  <a:ext cx="1009340" cy="575778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椭圆 12"/>
            <p:cNvSpPr/>
            <p:nvPr/>
          </p:nvSpPr>
          <p:spPr>
            <a:xfrm>
              <a:off x="2339752" y="2669508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4" name="直接连接符 13"/>
            <p:cNvCxnSpPr>
              <a:stCxn id="13" idx="5"/>
              <a:endCxn id="20" idx="1"/>
            </p:cNvCxnSpPr>
            <p:nvPr/>
          </p:nvCxnSpPr>
          <p:spPr>
            <a:xfrm>
              <a:off x="2422811" y="2761702"/>
              <a:ext cx="393598" cy="600125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5" name="文本框 17"/>
                <p:cNvSpPr txBox="1"/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5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81317" y="3069246"/>
                  <a:ext cx="1230443" cy="575778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椭圆 15"/>
            <p:cNvSpPr/>
            <p:nvPr/>
          </p:nvSpPr>
          <p:spPr>
            <a:xfrm>
              <a:off x="1861623" y="334554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7" name="直接连接符 16"/>
            <p:cNvCxnSpPr>
              <a:stCxn id="13" idx="3"/>
              <a:endCxn id="16" idx="0"/>
            </p:cNvCxnSpPr>
            <p:nvPr/>
          </p:nvCxnSpPr>
          <p:spPr>
            <a:xfrm flipH="1">
              <a:off x="1910278" y="2761702"/>
              <a:ext cx="443725" cy="5838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6755" y="3139303"/>
                  <a:ext cx="1230443" cy="575778"/>
                </a:xfrm>
                <a:prstGeom prst="rect">
                  <a:avLst/>
                </a:prstGeom>
                <a:blipFill rotWithShape="1">
                  <a:blip r:embed="rId6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19" name="文本框 17"/>
                <p:cNvSpPr txBox="1"/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19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8781" y="2348880"/>
                  <a:ext cx="1230443" cy="575778"/>
                </a:xfrm>
                <a:prstGeom prst="rect">
                  <a:avLst/>
                </a:prstGeom>
                <a:blipFill rotWithShape="1">
                  <a:blip r:embed="rId7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椭圆 19"/>
            <p:cNvSpPr/>
            <p:nvPr/>
          </p:nvSpPr>
          <p:spPr>
            <a:xfrm>
              <a:off x="2802158" y="3346009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1403648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2291097" y="4077072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1018306" y="332972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3205451" y="4057064"/>
              <a:ext cx="97310" cy="10801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5" name="直接连接符 24"/>
            <p:cNvCxnSpPr>
              <a:stCxn id="16" idx="5"/>
              <a:endCxn id="22" idx="1"/>
            </p:cNvCxnSpPr>
            <p:nvPr/>
          </p:nvCxnSpPr>
          <p:spPr>
            <a:xfrm>
              <a:off x="1944682" y="3437736"/>
              <a:ext cx="360666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16" idx="3"/>
              <a:endCxn id="21" idx="7"/>
            </p:cNvCxnSpPr>
            <p:nvPr/>
          </p:nvCxnSpPr>
          <p:spPr>
            <a:xfrm flipH="1">
              <a:off x="1486707" y="3437736"/>
              <a:ext cx="389167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2" idx="2"/>
              <a:endCxn id="21" idx="6"/>
            </p:cNvCxnSpPr>
            <p:nvPr/>
          </p:nvCxnSpPr>
          <p:spPr>
            <a:xfrm flipH="1">
              <a:off x="1500958" y="4131078"/>
              <a:ext cx="79013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4" idx="0"/>
              <a:endCxn id="20" idx="5"/>
            </p:cNvCxnSpPr>
            <p:nvPr/>
          </p:nvCxnSpPr>
          <p:spPr>
            <a:xfrm flipH="1" flipV="1">
              <a:off x="2885217" y="3438203"/>
              <a:ext cx="368889" cy="618861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23" idx="4"/>
              <a:endCxn id="21" idx="1"/>
            </p:cNvCxnSpPr>
            <p:nvPr/>
          </p:nvCxnSpPr>
          <p:spPr>
            <a:xfrm>
              <a:off x="1066961" y="3437736"/>
              <a:ext cx="350938" cy="65515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30" name="文本框 17"/>
                <p:cNvSpPr txBox="1"/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{C, E}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576" y="4149080"/>
                  <a:ext cx="1243093" cy="575778"/>
                </a:xfrm>
                <a:prstGeom prst="rect">
                  <a:avLst/>
                </a:prstGeom>
                <a:blipFill rotWithShape="1">
                  <a:blip r:embed="rId8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31" name="文本框 17"/>
                <p:cNvSpPr txBox="1"/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1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682" y="4149366"/>
                  <a:ext cx="1009340" cy="575778"/>
                </a:xfrm>
                <a:prstGeom prst="rect">
                  <a:avLst/>
                </a:prstGeom>
                <a:blipFill rotWithShape="1">
                  <a:blip r:embed="rId9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32" name="文本框 17"/>
                <p:cNvSpPr txBox="1"/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effectLst/>
                              <a:latin typeface="Cambria Math"/>
                              <a:cs typeface="Times New Roman"/>
                            </a:rPr>
                            <m:t>7</m:t>
                          </m:r>
                        </m:sub>
                      </m:sSub>
                      <m:r>
                        <a:rPr lang="en-US" altLang="zh-CN" b="0" i="1" smtClean="0"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effectLst/>
                      <a:latin typeface="Times New Roman" pitchFamily="18" charset="0"/>
                      <a:cs typeface="Times New Roman" pitchFamily="18" charset="0"/>
                    </a:rPr>
                    <a:t>{D, F}</a:t>
                  </a:r>
                  <a:endParaRPr lang="zh-CN" dirty="0"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2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4149366"/>
                  <a:ext cx="1230443" cy="575778"/>
                </a:xfrm>
                <a:prstGeom prst="rect">
                  <a:avLst/>
                </a:prstGeom>
                <a:blipFill rotWithShape="1">
                  <a:blip r:embed="rId10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组合 32"/>
          <p:cNvGrpSpPr/>
          <p:nvPr/>
        </p:nvGrpSpPr>
        <p:grpSpPr>
          <a:xfrm>
            <a:off x="6123327" y="2708920"/>
            <a:ext cx="2935881" cy="1366201"/>
            <a:chOff x="6086245" y="4589512"/>
            <a:chExt cx="2935881" cy="1366201"/>
          </a:xfrm>
        </p:grpSpPr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34" name="文本框 17"/>
                <p:cNvSpPr txBox="1"/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5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{B, G}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4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43709" y="4589512"/>
                  <a:ext cx="1230443" cy="575778"/>
                </a:xfrm>
                <a:prstGeom prst="rect">
                  <a:avLst/>
                </a:prstGeom>
                <a:blipFill rotWithShape="1">
                  <a:blip r:embed="rId11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椭圆 34"/>
            <p:cNvSpPr/>
            <p:nvPr/>
          </p:nvSpPr>
          <p:spPr>
            <a:xfrm>
              <a:off x="7244680" y="4910140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6" name="直接连接符 35"/>
            <p:cNvCxnSpPr>
              <a:stCxn id="35" idx="5"/>
              <a:endCxn id="41" idx="1"/>
            </p:cNvCxnSpPr>
            <p:nvPr/>
          </p:nvCxnSpPr>
          <p:spPr>
            <a:xfrm>
              <a:off x="7327739" y="5002334"/>
              <a:ext cx="393598" cy="600125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37" name="文本框 17"/>
                <p:cNvSpPr txBox="1"/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4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37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6245" y="5309878"/>
                  <a:ext cx="1230443" cy="575778"/>
                </a:xfrm>
                <a:prstGeom prst="rect">
                  <a:avLst/>
                </a:prstGeom>
                <a:blipFill rotWithShape="1">
                  <a:blip r:embed="rId12" cstate="print"/>
                  <a:stretch>
                    <a:fillRect t="-5319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椭圆 37"/>
            <p:cNvSpPr/>
            <p:nvPr/>
          </p:nvSpPr>
          <p:spPr>
            <a:xfrm>
              <a:off x="6766551" y="5586174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0000"/>
                </a:solidFill>
              </a:endParaRPr>
            </a:p>
          </p:txBody>
        </p:sp>
        <p:cxnSp>
          <p:nvCxnSpPr>
            <p:cNvPr id="39" name="直接连接符 38"/>
            <p:cNvCxnSpPr>
              <a:stCxn id="35" idx="3"/>
              <a:endCxn id="38" idx="0"/>
            </p:cNvCxnSpPr>
            <p:nvPr/>
          </p:nvCxnSpPr>
          <p:spPr>
            <a:xfrm flipH="1">
              <a:off x="6815206" y="5002334"/>
              <a:ext cx="443725" cy="58384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="" xmlns:a14="http://schemas.microsoft.com/office/drawing/2010/main" Requires="a14">
            <p:sp>
              <p:nvSpPr>
                <p:cNvPr id="40" name="文本框 17"/>
                <p:cNvSpPr txBox="1"/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solidFill>
                  <a:schemeClr val="lt1">
                    <a:alpha val="0"/>
                  </a:schemeClr>
                </a:solidFill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ea typeface="Cambria Math"/>
                              <a:cs typeface="Times New Roman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/>
                              <a:cs typeface="Times New Roman"/>
                            </a:rPr>
                            <m:t>6</m:t>
                          </m:r>
                        </m:sub>
                      </m:sSub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effectLst/>
                          <a:latin typeface="Cambria Math"/>
                          <a:cs typeface="Times New Roman"/>
                        </a:rPr>
                        <m:t>:</m:t>
                      </m:r>
                    </m:oMath>
                  </a14:m>
                  <a:r>
                    <a:rPr lang="en-US" altLang="zh-CN" sz="1200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effectLst/>
                      <a:latin typeface="Times New Roman" pitchFamily="18" charset="0"/>
                      <a:cs typeface="Times New Roman" pitchFamily="18" charset="0"/>
                    </a:rPr>
                    <a:t>{A, E}</a:t>
                  </a:r>
                  <a:endParaRPr lang="zh-CN" dirty="0">
                    <a:solidFill>
                      <a:srgbClr val="FF0000"/>
                    </a:solidFill>
                    <a:effectLst/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</mc:Choice>
          <mc:Fallback>
            <p:sp>
              <p:nvSpPr>
                <p:cNvPr id="40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683" y="5379935"/>
                  <a:ext cx="1230443" cy="575778"/>
                </a:xfrm>
                <a:prstGeom prst="rect">
                  <a:avLst/>
                </a:prstGeom>
                <a:blipFill rotWithShape="1">
                  <a:blip r:embed="rId13" cstate="print"/>
                  <a:stretch>
                    <a:fillRect t="-5263"/>
                  </a:stretch>
                </a:blipFill>
                <a:ln w="6350">
                  <a:noFill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椭圆 40"/>
            <p:cNvSpPr/>
            <p:nvPr/>
          </p:nvSpPr>
          <p:spPr>
            <a:xfrm>
              <a:off x="7707086" y="5586641"/>
              <a:ext cx="97310" cy="1080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2" name="Rectangle 14"/>
          <p:cNvSpPr txBox="1">
            <a:spLocks noChangeArrowheads="1"/>
          </p:cNvSpPr>
          <p:nvPr/>
        </p:nvSpPr>
        <p:spPr bwMode="auto">
          <a:xfrm>
            <a:off x="395536" y="5857875"/>
            <a:ext cx="8280920" cy="451445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en-US" altLang="zh-CN" sz="20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Lack</a:t>
            </a:r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justification of the usage of the </a:t>
            </a:r>
            <a:r>
              <a:rPr lang="en-US" altLang="zh-CN" sz="2000" dirty="0" smtClean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structure constrains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330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Graph 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Pattern Matching 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[17]</a:t>
            </a:r>
            <a:endParaRPr lang="en-US" altLang="zh-CN" sz="3600" baseline="300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501122" cy="3197040"/>
          </a:xfrm>
        </p:spPr>
        <p:txBody>
          <a:bodyPr/>
          <a:lstStyle/>
          <a:p>
            <a:r>
              <a:rPr lang="en-US" altLang="zh-CN" sz="2800" dirty="0"/>
              <a:t>Given two directed graphs G1 (</a:t>
            </a:r>
            <a:r>
              <a:rPr lang="en-US" altLang="zh-CN" sz="2800" dirty="0">
                <a:solidFill>
                  <a:schemeClr val="accent2"/>
                </a:solidFill>
              </a:rPr>
              <a:t>pattern graph</a:t>
            </a:r>
            <a:r>
              <a:rPr lang="en-US" altLang="zh-CN" sz="2800" dirty="0"/>
              <a:t>)  and G2 (</a:t>
            </a:r>
            <a:r>
              <a:rPr lang="en-US" altLang="zh-CN" sz="2800" dirty="0">
                <a:solidFill>
                  <a:schemeClr val="accent2"/>
                </a:solidFill>
              </a:rPr>
              <a:t>data graph</a:t>
            </a:r>
            <a:r>
              <a:rPr lang="en-US" altLang="zh-CN" sz="2800" dirty="0"/>
              <a:t>), </a:t>
            </a:r>
          </a:p>
          <a:p>
            <a:pPr lvl="1"/>
            <a:r>
              <a:rPr lang="en-US" altLang="zh-CN" sz="2000" dirty="0"/>
              <a:t>decide whether G1 “</a:t>
            </a:r>
            <a:r>
              <a:rPr lang="en-US" altLang="zh-CN" sz="2000" dirty="0">
                <a:solidFill>
                  <a:schemeClr val="accent2"/>
                </a:solidFill>
              </a:rPr>
              <a:t>matches</a:t>
            </a:r>
            <a:r>
              <a:rPr lang="en-US" altLang="zh-CN" sz="2000" dirty="0"/>
              <a:t>” G2  (</a:t>
            </a:r>
            <a:r>
              <a:rPr lang="en-US" altLang="zh-CN" sz="2000" dirty="0">
                <a:solidFill>
                  <a:srgbClr val="FF0000"/>
                </a:solidFill>
              </a:rPr>
              <a:t>Boolean queries);</a:t>
            </a:r>
            <a:endParaRPr lang="en-US" altLang="zh-CN" sz="2000" dirty="0"/>
          </a:p>
          <a:p>
            <a:pPr lvl="1"/>
            <a:r>
              <a:rPr lang="en-US" altLang="zh-CN" sz="2000" dirty="0"/>
              <a:t>identify “</a:t>
            </a:r>
            <a:r>
              <a:rPr lang="en-US" altLang="zh-CN" sz="2000" dirty="0" err="1">
                <a:solidFill>
                  <a:srgbClr val="FF0000"/>
                </a:solidFill>
              </a:rPr>
              <a:t>subgraphs</a:t>
            </a:r>
            <a:r>
              <a:rPr lang="en-US" altLang="zh-CN" sz="2000" dirty="0"/>
              <a:t>” of G2 that </a:t>
            </a:r>
            <a:r>
              <a:rPr lang="en-US" altLang="zh-CN" sz="2000" dirty="0">
                <a:solidFill>
                  <a:schemeClr val="accent2"/>
                </a:solidFill>
              </a:rPr>
              <a:t>match</a:t>
            </a:r>
            <a:r>
              <a:rPr lang="en-US" altLang="zh-CN" sz="2000" dirty="0"/>
              <a:t> G1 </a:t>
            </a:r>
          </a:p>
          <a:p>
            <a:r>
              <a:rPr lang="en-US" altLang="zh-CN" sz="2800" dirty="0" smtClean="0">
                <a:solidFill>
                  <a:srgbClr val="FF0000"/>
                </a:solidFill>
              </a:rPr>
              <a:t>Matching Semantics 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Traditional: </a:t>
            </a:r>
            <a:r>
              <a:rPr lang="en-US" altLang="zh-CN" sz="2000" dirty="0" err="1">
                <a:solidFill>
                  <a:srgbClr val="000099"/>
                </a:solidFill>
              </a:rPr>
              <a:t>Subgraph</a:t>
            </a:r>
            <a:r>
              <a:rPr lang="en-US" altLang="zh-CN" sz="2000" dirty="0">
                <a:solidFill>
                  <a:srgbClr val="000099"/>
                </a:solidFill>
              </a:rPr>
              <a:t> Isomorphism</a:t>
            </a:r>
          </a:p>
          <a:p>
            <a:pPr lvl="1"/>
            <a:r>
              <a:rPr lang="en-US" altLang="zh-CN" sz="2000" dirty="0"/>
              <a:t>Emerging applications: </a:t>
            </a:r>
            <a:r>
              <a:rPr lang="en-US" altLang="zh-CN" sz="2000" dirty="0">
                <a:solidFill>
                  <a:srgbClr val="000099"/>
                </a:solidFill>
              </a:rPr>
              <a:t>Graph Simulation</a:t>
            </a:r>
            <a:r>
              <a:rPr lang="en-US" altLang="zh-CN" sz="2000" dirty="0"/>
              <a:t> and its extensions, etc..</a:t>
            </a:r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Subgraph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Isomorphism</a:t>
            </a:r>
            <a:r>
              <a:rPr lang="en-US" altLang="zh-CN" sz="3600" baseline="30000" dirty="0" smtClean="0">
                <a:solidFill>
                  <a:srgbClr val="C00000"/>
                </a:solidFill>
                <a:latin typeface="Arial Unicode MS" pitchFamily="34" charset="-122"/>
              </a:rPr>
              <a:t>[12]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368152"/>
          </a:xfrm>
        </p:spPr>
        <p:txBody>
          <a:bodyPr/>
          <a:lstStyle/>
          <a:p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Given Pattern graph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, </a:t>
            </a:r>
            <a:r>
              <a:rPr lang="en-US" altLang="zh-CN" sz="2400" dirty="0" err="1" smtClean="0">
                <a:ea typeface="Arial Unicode MS" pitchFamily="34" charset="-122"/>
                <a:cs typeface="Arial Unicode MS" pitchFamily="34" charset="-122"/>
              </a:rPr>
              <a:t>subgraph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400" baseline="-250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400" dirty="0" smtClean="0">
                <a:ea typeface="Arial Unicode MS" pitchFamily="34" charset="-122"/>
                <a:cs typeface="Arial Unicode MS" pitchFamily="34" charset="-122"/>
              </a:rPr>
              <a:t>of data graph </a:t>
            </a:r>
            <a:r>
              <a:rPr lang="en-US" altLang="zh-CN" sz="24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Q 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matches </a:t>
            </a:r>
            <a:r>
              <a:rPr lang="en-US" altLang="zh-CN" sz="18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if there exists a </a:t>
            </a:r>
            <a:r>
              <a:rPr lang="en-US" altLang="zh-CN" sz="1800" dirty="0" err="1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bijective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function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f: V</a:t>
            </a:r>
            <a:r>
              <a:rPr lang="en-US" altLang="zh-CN" sz="1800" baseline="-25000" dirty="0" smtClean="0"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ea typeface="Arial Unicode MS" pitchFamily="34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ea typeface="Arial Unicode MS" pitchFamily="34" charset="-122"/>
                <a:cs typeface="Arial Unicode MS" pitchFamily="34" charset="-122"/>
              </a:rPr>
              <a:t> such that </a:t>
            </a:r>
          </a:p>
          <a:p>
            <a:pPr lvl="2"/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for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each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node u in Q, u and f(u) have the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same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label</a:t>
            </a:r>
          </a:p>
          <a:p>
            <a:pPr lvl="2"/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An edge (u, u‘) in Q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if and only if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(f(u), f(u')) is an edge in G</a:t>
            </a:r>
            <a:r>
              <a:rPr lang="en-US" altLang="zh-CN" baseline="-25000" dirty="0" smtClean="0">
                <a:ea typeface="Arial Unicode MS" pitchFamily="34" charset="-122"/>
                <a:cs typeface="Arial Unicode MS" pitchFamily="34" charset="-122"/>
              </a:rPr>
              <a:t>s</a:t>
            </a:r>
            <a:endParaRPr lang="en-US" altLang="zh-CN" sz="2000" baseline="-25000" dirty="0" smtClean="0">
              <a:ea typeface="Arial Unicode MS" pitchFamily="34" charset="-122"/>
              <a:cs typeface="Arial Unicode MS" pitchFamily="34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2400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Goodness:</a:t>
            </a:r>
            <a:r>
              <a:rPr lang="en-US" altLang="zh-CN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Badness:</a:t>
            </a:r>
            <a:r>
              <a:rPr lang="en-US" altLang="zh-CN" sz="2400" dirty="0" smtClean="0">
                <a:solidFill>
                  <a:srgbClr val="00B050"/>
                </a:solidFill>
                <a:ea typeface="Arial Unicode MS" pitchFamily="34" charset="-122"/>
                <a:cs typeface="Arial Unicode MS" pitchFamily="34" charset="-122"/>
              </a:rPr>
              <a:t> 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11" name="Rectangle 14"/>
          <p:cNvSpPr txBox="1">
            <a:spLocks noChangeArrowheads="1"/>
          </p:cNvSpPr>
          <p:nvPr/>
        </p:nvSpPr>
        <p:spPr bwMode="auto">
          <a:xfrm>
            <a:off x="539552" y="5785867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These </a:t>
            </a:r>
            <a:r>
              <a:rPr lang="en-US" altLang="zh-CN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hinder the usability </a:t>
            </a:r>
            <a:r>
              <a:rPr lang="en-US" altLang="zh-CN" sz="2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in emerging applications, e.g., social networks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8296" y="278092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Keep exact structure topology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between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and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83568" y="435697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May return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exponential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many matched </a:t>
            </a:r>
            <a:r>
              <a:rPr lang="en-US" altLang="zh-CN" sz="2000" dirty="0" err="1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subgraphs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3964994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Decision problem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is</a:t>
            </a:r>
            <a:r>
              <a:rPr lang="en-US" altLang="zh-CN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3568" y="475708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 certain scenarios, 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too restrictive to find matches</a:t>
            </a:r>
          </a:p>
        </p:txBody>
      </p:sp>
    </p:spTree>
    <p:extLst>
      <p:ext uri="{BB962C8B-B14F-4D97-AF65-F5344CB8AC3E}">
        <p14:creationId xmlns="" xmlns:p14="http://schemas.microsoft.com/office/powerpoint/2010/main" val="41645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Graph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4589132"/>
          </a:xfr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r>
              <a:rPr lang="en-US" altLang="zh-CN" sz="2400" dirty="0" smtClean="0"/>
              <a:t>Given pattern 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Q(</a:t>
            </a:r>
            <a:r>
              <a:rPr lang="en-US" altLang="zh-CN" sz="2400" dirty="0" err="1" smtClean="0">
                <a:solidFill>
                  <a:srgbClr val="3366CC"/>
                </a:solidFill>
              </a:rPr>
              <a:t>Vq</a:t>
            </a:r>
            <a:r>
              <a:rPr lang="en-US" altLang="zh-CN" sz="2400" dirty="0" smtClean="0">
                <a:solidFill>
                  <a:srgbClr val="3366CC"/>
                </a:solidFill>
              </a:rPr>
              <a:t>, </a:t>
            </a:r>
            <a:r>
              <a:rPr lang="en-US" altLang="zh-CN" sz="2400" dirty="0" err="1" smtClean="0">
                <a:solidFill>
                  <a:srgbClr val="3366CC"/>
                </a:solidFill>
              </a:rPr>
              <a:t>Eq</a:t>
            </a:r>
            <a:r>
              <a:rPr lang="en-US" altLang="zh-CN" sz="2400" dirty="0" smtClean="0">
                <a:solidFill>
                  <a:srgbClr val="3366CC"/>
                </a:solidFill>
              </a:rPr>
              <a:t>) </a:t>
            </a:r>
            <a:r>
              <a:rPr lang="en-US" altLang="zh-CN" sz="2400" dirty="0" smtClean="0"/>
              <a:t>and data 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G(V, E), </a:t>
            </a:r>
            <a:r>
              <a:rPr lang="en-US" altLang="zh-CN" sz="2400" dirty="0" smtClean="0"/>
              <a:t>a </a:t>
            </a:r>
            <a:r>
              <a:rPr lang="en-US" altLang="zh-CN" sz="2400" dirty="0" smtClean="0">
                <a:solidFill>
                  <a:srgbClr val="000099"/>
                </a:solidFill>
              </a:rPr>
              <a:t>binary relation </a:t>
            </a:r>
            <a:r>
              <a:rPr lang="en-US" altLang="zh-CN" sz="2400" dirty="0" smtClean="0"/>
              <a:t>R ⊆ </a:t>
            </a:r>
            <a:r>
              <a:rPr lang="en-US" altLang="zh-CN" sz="2400" dirty="0" err="1" smtClean="0"/>
              <a:t>Vq</a:t>
            </a:r>
            <a:r>
              <a:rPr lang="en-US" altLang="zh-CN" sz="2400" dirty="0" smtClean="0"/>
              <a:t> × V is said to be a </a:t>
            </a:r>
            <a:r>
              <a:rPr lang="en-US" altLang="zh-CN" sz="2400" dirty="0" smtClean="0">
                <a:solidFill>
                  <a:srgbClr val="FF0000"/>
                </a:solidFill>
              </a:rPr>
              <a:t>match</a:t>
            </a:r>
            <a:r>
              <a:rPr lang="en-US" altLang="zh-CN" sz="2400" dirty="0" smtClean="0"/>
              <a:t> if</a:t>
            </a:r>
          </a:p>
          <a:p>
            <a:pPr lvl="1"/>
            <a:r>
              <a:rPr lang="en-US" altLang="zh-CN" sz="2000" dirty="0" smtClean="0"/>
              <a:t>(1) for each (u, v) ∈ R, </a:t>
            </a:r>
            <a:r>
              <a:rPr lang="en-US" altLang="zh-CN" sz="2000" dirty="0" smtClean="0">
                <a:solidFill>
                  <a:srgbClr val="3366CC"/>
                </a:solidFill>
              </a:rPr>
              <a:t>u and v have the same label;</a:t>
            </a:r>
            <a:r>
              <a:rPr lang="en-US" altLang="zh-CN" sz="2000" dirty="0" smtClean="0"/>
              <a:t> and </a:t>
            </a:r>
          </a:p>
          <a:p>
            <a:pPr lvl="1"/>
            <a:r>
              <a:rPr lang="en-US" altLang="zh-CN" sz="2000" dirty="0" smtClean="0"/>
              <a:t>(2) for each edge (u, u′) ∈ </a:t>
            </a:r>
            <a:r>
              <a:rPr lang="en-US" altLang="zh-CN" sz="2000" dirty="0" err="1" smtClean="0"/>
              <a:t>Eq</a:t>
            </a:r>
            <a:r>
              <a:rPr lang="en-US" altLang="zh-CN" sz="2000" dirty="0" smtClean="0"/>
              <a:t>, there exists an edge (v, v′) in E such that (u′, v′) ∈ R. </a:t>
            </a:r>
          </a:p>
          <a:p>
            <a:r>
              <a:rPr lang="en-US" altLang="zh-CN" sz="2400" dirty="0" smtClean="0"/>
              <a:t>Graph </a:t>
            </a:r>
            <a:r>
              <a:rPr lang="en-US" altLang="zh-CN" sz="2400" dirty="0" smtClean="0">
                <a:solidFill>
                  <a:srgbClr val="3366CC"/>
                </a:solidFill>
              </a:rPr>
              <a:t>G</a:t>
            </a:r>
            <a:r>
              <a:rPr lang="en-US" altLang="zh-CN" sz="2400" dirty="0" smtClean="0"/>
              <a:t> matches pattern </a:t>
            </a:r>
            <a:r>
              <a:rPr lang="en-US" altLang="zh-CN" sz="2400" dirty="0" smtClean="0">
                <a:solidFill>
                  <a:srgbClr val="3366CC"/>
                </a:solidFill>
              </a:rPr>
              <a:t>Q</a:t>
            </a:r>
            <a:r>
              <a:rPr lang="en-US" altLang="zh-CN" sz="2400" dirty="0" smtClean="0"/>
              <a:t> via </a:t>
            </a:r>
            <a:r>
              <a:rPr lang="en-US" altLang="zh-CN" sz="2400" dirty="0" smtClean="0">
                <a:solidFill>
                  <a:srgbClr val="FF0000"/>
                </a:solidFill>
              </a:rPr>
              <a:t>graph simulation</a:t>
            </a:r>
            <a:r>
              <a:rPr lang="en-US" altLang="zh-CN" sz="2400" dirty="0" smtClean="0"/>
              <a:t>, if there exists a </a:t>
            </a:r>
            <a:r>
              <a:rPr lang="en-US" altLang="zh-CN" sz="2400" dirty="0" smtClean="0">
                <a:solidFill>
                  <a:srgbClr val="3366CC"/>
                </a:solidFill>
              </a:rPr>
              <a:t>total</a:t>
            </a:r>
            <a:r>
              <a:rPr lang="en-US" altLang="zh-CN" sz="2400" dirty="0" smtClean="0"/>
              <a:t> match relation M</a:t>
            </a:r>
          </a:p>
          <a:p>
            <a:pPr lvl="1"/>
            <a:r>
              <a:rPr lang="en-US" altLang="zh-CN" sz="2000" dirty="0" smtClean="0"/>
              <a:t>for </a:t>
            </a:r>
            <a:r>
              <a:rPr lang="en-US" altLang="zh-CN" sz="2000" dirty="0" smtClean="0">
                <a:solidFill>
                  <a:srgbClr val="FF0000"/>
                </a:solidFill>
              </a:rPr>
              <a:t>each u ∈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Vq</a:t>
            </a:r>
            <a:r>
              <a:rPr lang="en-US" altLang="zh-CN" sz="2000" dirty="0" smtClean="0"/>
              <a:t>, there exists v ∈ V such that (u, v) ∈ M.</a:t>
            </a:r>
          </a:p>
          <a:p>
            <a:pPr lvl="1"/>
            <a:r>
              <a:rPr lang="en-US" altLang="zh-CN" sz="2000" dirty="0" smtClean="0"/>
              <a:t>Intuitively, simulation preserves </a:t>
            </a:r>
            <a:r>
              <a:rPr lang="en-US" altLang="zh-CN" sz="2000" dirty="0" smtClean="0">
                <a:solidFill>
                  <a:srgbClr val="FF0000"/>
                </a:solidFill>
              </a:rPr>
              <a:t>the labels </a:t>
            </a:r>
            <a:r>
              <a:rPr lang="en-US" altLang="zh-CN" sz="2000" dirty="0" smtClean="0"/>
              <a:t>and the </a:t>
            </a:r>
            <a:r>
              <a:rPr lang="en-US" altLang="zh-CN" sz="2000" dirty="0" smtClean="0">
                <a:solidFill>
                  <a:srgbClr val="FF0000"/>
                </a:solidFill>
              </a:rPr>
              <a:t>child relationship </a:t>
            </a:r>
            <a:r>
              <a:rPr lang="en-US" altLang="zh-CN" sz="2000" dirty="0" smtClean="0"/>
              <a:t>of a graph pattern in its match. </a:t>
            </a:r>
          </a:p>
          <a:p>
            <a:pPr lvl="1"/>
            <a:r>
              <a:rPr lang="en-US" altLang="zh-CN" sz="2000" dirty="0" smtClean="0"/>
              <a:t>Simulation was initially proposed for the </a:t>
            </a:r>
            <a:r>
              <a:rPr lang="en-US" altLang="zh-CN" sz="2000" dirty="0" smtClean="0">
                <a:solidFill>
                  <a:srgbClr val="3366CC"/>
                </a:solidFill>
              </a:rPr>
              <a:t>analyses of programs</a:t>
            </a:r>
            <a:r>
              <a:rPr lang="en-US" altLang="zh-CN" sz="2000" dirty="0" smtClean="0"/>
              <a:t>; and simulation and its extensions were recently introduced for </a:t>
            </a:r>
            <a:r>
              <a:rPr lang="en-US" altLang="zh-CN" sz="2000" dirty="0" smtClean="0">
                <a:solidFill>
                  <a:srgbClr val="3366CC"/>
                </a:solidFill>
              </a:rPr>
              <a:t>social networks</a:t>
            </a:r>
            <a:r>
              <a:rPr lang="en-US" altLang="zh-CN" sz="2000" dirty="0" smtClean="0"/>
              <a:t>.</a:t>
            </a:r>
          </a:p>
        </p:txBody>
      </p:sp>
      <p:sp>
        <p:nvSpPr>
          <p:cNvPr id="16" name="Rectangle 14"/>
          <p:cNvSpPr txBox="1">
            <a:spLocks noChangeArrowheads="1"/>
          </p:cNvSpPr>
          <p:nvPr/>
        </p:nvSpPr>
        <p:spPr bwMode="auto">
          <a:xfrm>
            <a:off x="323528" y="6073899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err="1" smtClean="0"/>
              <a:t>Subgraph</a:t>
            </a:r>
            <a:r>
              <a:rPr lang="en-US" altLang="zh-CN" sz="2000" b="1" dirty="0" smtClean="0"/>
              <a:t> isomorphism 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NP-complete) </a:t>
            </a:r>
            <a:r>
              <a:rPr lang="en-US" altLang="zh-CN" sz="2000" b="1" dirty="0" smtClean="0"/>
              <a:t>vs. graph simulation (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O(n</a:t>
            </a:r>
            <a:r>
              <a:rPr lang="en-US" altLang="zh-CN" sz="2000" b="1" baseline="30000" dirty="0" smtClean="0">
                <a:solidFill>
                  <a:srgbClr val="FF0000"/>
                </a:solidFill>
              </a:rPr>
              <a:t>2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000" b="1" dirty="0" smtClean="0"/>
              <a:t>)!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453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Subgraph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Isomorphism</a:t>
            </a:r>
            <a:endParaRPr lang="en-US" altLang="zh-CN" sz="3600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Set up a team to develop a new software product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rgbClr val="3366CC"/>
                </a:solidFill>
              </a:rPr>
              <a:t>Graph simulation </a:t>
            </a:r>
            <a:r>
              <a:rPr lang="en-US" sz="2400" dirty="0" smtClean="0"/>
              <a:t>returns 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,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and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en-US" altLang="zh-CN" sz="2400" dirty="0" err="1" smtClean="0">
                <a:solidFill>
                  <a:srgbClr val="3366CC"/>
                </a:solidFill>
              </a:rPr>
              <a:t>Subgraph</a:t>
            </a:r>
            <a:r>
              <a:rPr lang="en-US" altLang="zh-CN" sz="2400" dirty="0" smtClean="0">
                <a:solidFill>
                  <a:srgbClr val="3366CC"/>
                </a:solidFill>
              </a:rPr>
              <a:t> isomorphism</a:t>
            </a:r>
            <a:r>
              <a:rPr lang="en-US" altLang="zh-CN" sz="2400" dirty="0" smtClean="0"/>
              <a:t> returns </a:t>
            </a:r>
            <a:r>
              <a:rPr lang="en-US" altLang="zh-CN" sz="2400" dirty="0" smtClean="0">
                <a:solidFill>
                  <a:srgbClr val="FF0000"/>
                </a:solidFill>
              </a:rPr>
              <a:t>empty!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err="1" smtClean="0">
                <a:solidFill>
                  <a:srgbClr val="FF0000"/>
                </a:solidFill>
              </a:rPr>
              <a:t>Subgraph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 isomorphism is too strict for emerging applications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95536" y="1484784"/>
            <a:ext cx="8429114" cy="4896544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Traditional plagiarism detection tools may not be applicable for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serious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software plagiarism problems.</a:t>
            </a:r>
            <a:endParaRPr lang="en-US" altLang="zh-CN" dirty="0" smtClean="0">
              <a:ea typeface="Arial Unicode MS" pitchFamily="34" charset="-122"/>
              <a:cs typeface="Arial Unicode MS" pitchFamily="34" charset="-122"/>
            </a:endParaRPr>
          </a:p>
          <a:p>
            <a:pPr marL="342900" lvl="1" indent="-342900">
              <a:buChar char="•"/>
            </a:pP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A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new </a:t>
            </a:r>
            <a:r>
              <a:rPr lang="en-US" altLang="zh-CN" dirty="0" smtClean="0">
                <a:ea typeface="Arial Unicode MS" pitchFamily="34" charset="-122"/>
                <a:cs typeface="Arial Unicode MS" pitchFamily="34" charset="-122"/>
              </a:rPr>
              <a:t>tool </a:t>
            </a:r>
            <a:r>
              <a:rPr lang="en-US" altLang="zh-CN" dirty="0">
                <a:ea typeface="Arial Unicode MS" pitchFamily="34" charset="-122"/>
                <a:cs typeface="Arial Unicode MS" pitchFamily="34" charset="-122"/>
              </a:rPr>
              <a:t>based on </a:t>
            </a:r>
            <a:r>
              <a:rPr lang="en-US" altLang="zh-CN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graph pattern matching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 smtClean="0"/>
              <a:t>Represent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source codes as </a:t>
            </a:r>
            <a:r>
              <a:rPr lang="en-US" altLang="zh-CN" sz="2000" dirty="0" smtClean="0">
                <a:solidFill>
                  <a:srgbClr val="FF0000"/>
                </a:solidFill>
              </a:rPr>
              <a:t>program </a:t>
            </a:r>
            <a:r>
              <a:rPr lang="en-US" altLang="zh-CN" sz="2000" dirty="0">
                <a:solidFill>
                  <a:srgbClr val="FF0000"/>
                </a:solidFill>
              </a:rPr>
              <a:t>dependence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graphs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[2]</a:t>
            </a:r>
            <a:r>
              <a:rPr lang="en-US" altLang="zh-CN" sz="2000" dirty="0" smtClean="0"/>
              <a:t>. </a:t>
            </a:r>
            <a:endParaRPr lang="en-US" altLang="zh-CN" sz="2000" dirty="0"/>
          </a:p>
          <a:p>
            <a:pPr lvl="1"/>
            <a:r>
              <a:rPr lang="en-US" altLang="zh-CN" sz="2000" dirty="0" smtClean="0"/>
              <a:t>Use </a:t>
            </a:r>
            <a:r>
              <a:rPr lang="en-US" altLang="zh-CN" sz="2000" dirty="0" smtClean="0">
                <a:solidFill>
                  <a:srgbClr val="FF0000"/>
                </a:solidFill>
              </a:rPr>
              <a:t>graph pattern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matching </a:t>
            </a:r>
            <a:r>
              <a:rPr lang="en-US" altLang="zh-CN" sz="2000" dirty="0" smtClean="0">
                <a:cs typeface="Arial Unicode MS" pitchFamily="34" charset="-122"/>
              </a:rPr>
              <a:t>to detect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plagiarism</a:t>
            </a:r>
            <a:r>
              <a:rPr lang="en-US" altLang="zh-CN" sz="2000" dirty="0" smtClean="0"/>
              <a:t>.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395536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Software plagiarism </a:t>
            </a:r>
            <a:r>
              <a:rPr lang="en-US" altLang="zh-CN" sz="2400" dirty="0" smtClean="0">
                <a:solidFill>
                  <a:srgbClr val="0066CC"/>
                </a:solidFill>
              </a:rPr>
              <a:t>detection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[1]</a:t>
            </a:r>
            <a:endParaRPr lang="en-US" altLang="zh-CN" sz="2400" baseline="30000" dirty="0">
              <a:solidFill>
                <a:srgbClr val="FF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3674356"/>
            <a:ext cx="8136904" cy="3139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56176" y="3429000"/>
            <a:ext cx="2913707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86389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1520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Terrorist Collaboration Network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1233" y="584200"/>
            <a:ext cx="4811712" cy="589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02745" y="5562600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7345" y="4191000"/>
            <a:ext cx="10461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6414583" y="3938588"/>
            <a:ext cx="2092325" cy="1649412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2850" y="44624"/>
            <a:ext cx="7829550" cy="792088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r>
              <a:rPr lang="en-US" altLang="zh-CN" sz="3600" baseline="30000" dirty="0" smtClean="0">
                <a:solidFill>
                  <a:srgbClr val="C00000"/>
                </a:solidFill>
              </a:rPr>
              <a:t>[16,17]</a:t>
            </a:r>
            <a:endParaRPr lang="zh-CN" altLang="en-US" sz="3600" baseline="30000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23800" y="908720"/>
            <a:ext cx="7848600" cy="5486400"/>
          </a:xfrm>
        </p:spPr>
        <p:txBody>
          <a:bodyPr/>
          <a:lstStyle/>
          <a:p>
            <a:r>
              <a:rPr lang="en-US" altLang="zh-CN" sz="2400" dirty="0" err="1" smtClean="0"/>
              <a:t>Subgraph</a:t>
            </a:r>
            <a:r>
              <a:rPr lang="en-US" altLang="zh-CN" sz="2400" dirty="0" smtClean="0"/>
              <a:t> isomorphism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Goodness </a:t>
            </a:r>
          </a:p>
          <a:p>
            <a:pPr lvl="2"/>
            <a:r>
              <a:rPr lang="en-US" altLang="zh-CN" sz="1600" dirty="0" smtClean="0"/>
              <a:t>Keep (strong) structure topology</a:t>
            </a:r>
          </a:p>
          <a:p>
            <a:pPr lvl="1"/>
            <a:r>
              <a:rPr kumimoji="1" lang="en-US" altLang="zh-CN" sz="2000" dirty="0" smtClean="0">
                <a:solidFill>
                  <a:schemeClr val="accent2"/>
                </a:solidFill>
              </a:rPr>
              <a:t>Badness</a:t>
            </a:r>
          </a:p>
          <a:p>
            <a:pPr lvl="2"/>
            <a:r>
              <a:rPr kumimoji="1" lang="en-US" altLang="zh-CN" sz="1600" dirty="0" smtClean="0"/>
              <a:t>May return exponential number of matched </a:t>
            </a:r>
            <a:r>
              <a:rPr kumimoji="1" lang="en-US" altLang="zh-CN" sz="1600" dirty="0" err="1" smtClean="0"/>
              <a:t>subgraphs</a:t>
            </a:r>
            <a:endParaRPr kumimoji="1" lang="en-US" altLang="zh-CN" sz="1600" dirty="0" smtClean="0"/>
          </a:p>
          <a:p>
            <a:pPr lvl="2"/>
            <a:r>
              <a:rPr kumimoji="1" lang="en-US" altLang="zh-CN" sz="1600" dirty="0" smtClean="0"/>
              <a:t>Decision problem: NP-complete </a:t>
            </a:r>
          </a:p>
          <a:p>
            <a:pPr lvl="2"/>
            <a:r>
              <a:rPr kumimoji="1" lang="en-US" altLang="zh-CN" sz="1600" dirty="0" smtClean="0"/>
              <a:t>In certain scenarios,  too restrictive to find  sensible matches</a:t>
            </a:r>
          </a:p>
          <a:p>
            <a:r>
              <a:rPr kumimoji="1" lang="en-US" altLang="zh-CN" sz="2400" dirty="0" smtClean="0"/>
              <a:t>Graph simulation</a:t>
            </a:r>
          </a:p>
          <a:p>
            <a:pPr lvl="1"/>
            <a:r>
              <a:rPr lang="en-US" altLang="zh-CN" sz="2000" dirty="0" smtClean="0">
                <a:solidFill>
                  <a:srgbClr val="FF0000"/>
                </a:solidFill>
              </a:rPr>
              <a:t>Goodness </a:t>
            </a:r>
          </a:p>
          <a:p>
            <a:pPr lvl="2"/>
            <a:r>
              <a:rPr lang="en-US" altLang="zh-CN" sz="1600" dirty="0" smtClean="0"/>
              <a:t>Solvable in quadratic time </a:t>
            </a:r>
          </a:p>
          <a:p>
            <a:pPr lvl="1"/>
            <a:r>
              <a:rPr kumimoji="1" lang="en-US" altLang="zh-CN" sz="2000" dirty="0" smtClean="0">
                <a:solidFill>
                  <a:schemeClr val="accent2"/>
                </a:solidFill>
              </a:rPr>
              <a:t>Badness</a:t>
            </a:r>
          </a:p>
          <a:p>
            <a:pPr lvl="2"/>
            <a:r>
              <a:rPr kumimoji="1" lang="en-US" altLang="zh-CN" sz="1600" dirty="0" smtClean="0"/>
              <a:t>Lose structure topology (how much? open question)</a:t>
            </a:r>
          </a:p>
          <a:p>
            <a:pPr lvl="2"/>
            <a:r>
              <a:rPr kumimoji="1" lang="en-US" altLang="zh-CN" sz="1600" dirty="0" smtClean="0"/>
              <a:t>Only return a single matched </a:t>
            </a:r>
            <a:r>
              <a:rPr kumimoji="1" lang="en-US" altLang="zh-CN" sz="1600" dirty="0" err="1" smtClean="0"/>
              <a:t>subgraph</a:t>
            </a:r>
            <a:endParaRPr kumimoji="1" lang="en-US" altLang="zh-CN" sz="1600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251520" y="6093296"/>
            <a:ext cx="8784976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Balance between complexity and the capability to capturing topology!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2850" y="44624"/>
            <a:ext cx="7829550" cy="792088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27312" y="1515666"/>
            <a:ext cx="47244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179512" y="1039416"/>
            <a:ext cx="7848600" cy="5486400"/>
          </a:xfrm>
        </p:spPr>
        <p:txBody>
          <a:bodyPr/>
          <a:lstStyle/>
          <a:p>
            <a:r>
              <a:rPr kumimoji="1" lang="en-US" altLang="zh-CN" sz="2400" smtClean="0"/>
              <a:t>Graph simulation loses graph structures</a:t>
            </a:r>
          </a:p>
          <a:p>
            <a:endParaRPr lang="en-US" altLang="zh-CN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8" name="AutoShape 92"/>
          <p:cNvSpPr>
            <a:spLocks noChangeArrowheads="1"/>
          </p:cNvSpPr>
          <p:nvPr/>
        </p:nvSpPr>
        <p:spPr bwMode="auto">
          <a:xfrm>
            <a:off x="5364287" y="582216"/>
            <a:ext cx="2740025" cy="561975"/>
          </a:xfrm>
          <a:prstGeom prst="cloudCallout">
            <a:avLst>
              <a:gd name="adj1" fmla="val -34009"/>
              <a:gd name="adj2" fmla="val 136597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Disconnected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AutoShape 92"/>
          <p:cNvSpPr>
            <a:spLocks noChangeArrowheads="1"/>
          </p:cNvSpPr>
          <p:nvPr/>
        </p:nvSpPr>
        <p:spPr bwMode="auto">
          <a:xfrm>
            <a:off x="5364287" y="2868216"/>
            <a:ext cx="2740025" cy="561975"/>
          </a:xfrm>
          <a:prstGeom prst="cloudCallout">
            <a:avLst>
              <a:gd name="adj1" fmla="val -29144"/>
              <a:gd name="adj2" fmla="val 129824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Tree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AutoShape 92"/>
          <p:cNvSpPr>
            <a:spLocks noChangeArrowheads="1"/>
          </p:cNvSpPr>
          <p:nvPr/>
        </p:nvSpPr>
        <p:spPr bwMode="auto">
          <a:xfrm>
            <a:off x="5742112" y="4620816"/>
            <a:ext cx="2057400" cy="561975"/>
          </a:xfrm>
          <a:prstGeom prst="cloudCallout">
            <a:avLst>
              <a:gd name="adj1" fmla="val -26144"/>
              <a:gd name="adj2" fmla="val 147250"/>
            </a:avLst>
          </a:prstGeom>
          <a:solidFill>
            <a:srgbClr val="00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18288" rIns="18288">
            <a:spAutoFit/>
          </a:bodyPr>
          <a:lstStyle/>
          <a:p>
            <a:pPr algn="ctr"/>
            <a:r>
              <a:rPr lang="en-US" altLang="zh-CN">
                <a:solidFill>
                  <a:srgbClr val="FF0000"/>
                </a:solidFill>
              </a:rPr>
              <a:t>Long cycle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7640" y="1143000"/>
            <a:ext cx="7848600" cy="4158208"/>
          </a:xfrm>
        </p:spPr>
        <p:txBody>
          <a:bodyPr/>
          <a:lstStyle/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Duality</a:t>
            </a:r>
            <a:r>
              <a:rPr kumimoji="1" lang="en-US" altLang="zh-CN" sz="2400" dirty="0" smtClean="0"/>
              <a:t> (dual simulation)</a:t>
            </a:r>
          </a:p>
          <a:p>
            <a:pPr lvl="1"/>
            <a:r>
              <a:rPr kumimoji="1" lang="en-US" altLang="zh-CN" sz="2000" dirty="0" smtClean="0"/>
              <a:t>Both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child</a:t>
            </a:r>
            <a:r>
              <a:rPr kumimoji="1" lang="en-US" altLang="zh-CN" sz="2000" dirty="0" smtClean="0"/>
              <a:t> and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parent</a:t>
            </a:r>
            <a:r>
              <a:rPr kumimoji="1" lang="en-US" altLang="zh-CN" sz="2000" dirty="0" smtClean="0"/>
              <a:t> relationships</a:t>
            </a:r>
          </a:p>
          <a:p>
            <a:pPr lvl="1"/>
            <a:r>
              <a:rPr kumimoji="1" lang="en-US" altLang="zh-CN" sz="2000" dirty="0" smtClean="0"/>
              <a:t>Simulation considers only child relationships</a:t>
            </a:r>
          </a:p>
          <a:p>
            <a:r>
              <a:rPr kumimoji="1" lang="en-US" altLang="zh-CN" sz="2400" dirty="0" smtClean="0">
                <a:solidFill>
                  <a:srgbClr val="FF0000"/>
                </a:solidFill>
              </a:rPr>
              <a:t>Locality</a:t>
            </a:r>
          </a:p>
          <a:p>
            <a:pPr lvl="1"/>
            <a:r>
              <a:rPr kumimoji="1" lang="en-US" altLang="zh-CN" sz="2000" dirty="0" smtClean="0"/>
              <a:t>Restricting matches within a </a:t>
            </a:r>
            <a:r>
              <a:rPr kumimoji="1" lang="en-US" altLang="zh-CN" sz="2000" dirty="0" smtClean="0">
                <a:solidFill>
                  <a:schemeClr val="accent2"/>
                </a:solidFill>
              </a:rPr>
              <a:t>ball </a:t>
            </a:r>
          </a:p>
          <a:p>
            <a:pPr lvl="1"/>
            <a:r>
              <a:rPr kumimoji="1" lang="en-US" altLang="zh-CN" sz="2000" dirty="0" smtClean="0"/>
              <a:t>When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social distance</a:t>
            </a:r>
            <a:r>
              <a:rPr kumimoji="1" lang="en-US" altLang="zh-CN" sz="2000" dirty="0" smtClean="0"/>
              <a:t> increases, the closeness of relationships decreases and the  relationships may become irrelevant</a:t>
            </a:r>
          </a:p>
          <a:p>
            <a:r>
              <a:rPr kumimoji="1" lang="en-US" altLang="zh-CN" sz="2400" dirty="0" smtClean="0"/>
              <a:t>The semantics of strong simulation is well defined</a:t>
            </a:r>
          </a:p>
          <a:p>
            <a:pPr lvl="1"/>
            <a:r>
              <a:rPr kumimoji="1" lang="en-US" altLang="zh-CN" sz="2000" dirty="0" smtClean="0"/>
              <a:t>The results are 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unique</a:t>
            </a:r>
          </a:p>
          <a:p>
            <a:endParaRPr lang="en-US" altLang="zh-CN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7" name="图片 4" descr="Sphere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6440" y="762000"/>
            <a:ext cx="2286000" cy="2344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5" descr="new-star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440" y="15240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6" descr="new-star.gif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1440" y="2743200"/>
            <a:ext cx="533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4"/>
          <p:cNvSpPr txBox="1">
            <a:spLocks noChangeArrowheads="1"/>
          </p:cNvSpPr>
          <p:nvPr/>
        </p:nvSpPr>
        <p:spPr bwMode="auto">
          <a:xfrm>
            <a:off x="395536" y="5497835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Strong simulation: bring duality and locality into graph simulation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80481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281186" y="1124744"/>
            <a:ext cx="1998662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Isomorphism</a:t>
            </a:r>
            <a:endParaRPr lang="zh-CN" altLang="en-US" sz="200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675136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Strong 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4943673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Dual 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6943923" y="1124744"/>
            <a:ext cx="1660525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</a:t>
            </a: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Simulation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267619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361656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01891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Topology preservation and bounded matches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Strong Simulation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99728" y="1143000"/>
            <a:ext cx="7848600" cy="5486400"/>
          </a:xfrm>
        </p:spPr>
        <p:txBody>
          <a:bodyPr/>
          <a:lstStyle/>
          <a:p>
            <a:r>
              <a:rPr lang="en-US" altLang="zh-CN" sz="2000" dirty="0" smtClean="0"/>
              <a:t>A new matching model referred to as strong simulation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A cubic time algorithm</a:t>
            </a:r>
          </a:p>
          <a:p>
            <a:r>
              <a:rPr kumimoji="1" lang="en-US" altLang="zh-CN" sz="2000" dirty="0" smtClean="0"/>
              <a:t>Three main optimization techniques 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Query minimization </a:t>
            </a:r>
          </a:p>
          <a:p>
            <a:pPr lvl="2"/>
            <a:r>
              <a:rPr kumimoji="1" lang="en-US" altLang="zh-CN" sz="1400" dirty="0" smtClean="0"/>
              <a:t>An O(n</a:t>
            </a:r>
            <a:r>
              <a:rPr kumimoji="1" lang="en-US" altLang="zh-CN" sz="1400" baseline="30000" dirty="0" smtClean="0"/>
              <a:t>2</a:t>
            </a:r>
            <a:r>
              <a:rPr kumimoji="1" lang="en-US" altLang="zh-CN" sz="1400" dirty="0" smtClean="0"/>
              <a:t>) algorithm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Dual simulation filtering</a:t>
            </a:r>
          </a:p>
          <a:p>
            <a:pPr lvl="2"/>
            <a:r>
              <a:rPr kumimoji="1" lang="en-US" altLang="zh-CN" sz="1400" dirty="0" smtClean="0"/>
              <a:t>First compute the match graph of dual simulation, then project on each ball of the data graph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Connectivity pruning</a:t>
            </a:r>
          </a:p>
          <a:p>
            <a:pPr lvl="2"/>
            <a:r>
              <a:rPr kumimoji="1" lang="en-US" altLang="zh-CN" sz="1400" dirty="0" smtClean="0"/>
              <a:t>Based on the connectivity theorem</a:t>
            </a:r>
          </a:p>
          <a:p>
            <a:r>
              <a:rPr kumimoji="1" lang="en-US" altLang="zh-CN" sz="2000" dirty="0" smtClean="0"/>
              <a:t>A distributed algorithm 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Data locality property</a:t>
            </a:r>
          </a:p>
          <a:p>
            <a:pPr lvl="1"/>
            <a:r>
              <a:rPr kumimoji="1" lang="en-US" altLang="zh-CN" sz="1800" dirty="0" smtClean="0">
                <a:solidFill>
                  <a:schemeClr val="accent2"/>
                </a:solidFill>
              </a:rPr>
              <a:t>Boundary nodes and radius</a:t>
            </a:r>
            <a:r>
              <a:rPr kumimoji="1" lang="en-US" altLang="zh-CN" sz="1400" dirty="0" smtClean="0"/>
              <a:t>	</a:t>
            </a:r>
            <a:endParaRPr kumimoji="1" lang="en-US" altLang="zh-CN" sz="1100" dirty="0" smtClean="0">
              <a:solidFill>
                <a:srgbClr val="000000"/>
              </a:solidFill>
            </a:endParaRPr>
          </a:p>
          <a:p>
            <a:pPr lvl="1"/>
            <a:endParaRPr kumimoji="1" lang="en-US" altLang="zh-CN" sz="1800" dirty="0" smtClean="0">
              <a:solidFill>
                <a:schemeClr val="accent2"/>
              </a:solidFill>
            </a:endParaRPr>
          </a:p>
          <a:p>
            <a:endParaRPr kumimoji="1" lang="en-US" altLang="zh-CN" sz="1400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9" name="Rectangle 14"/>
          <p:cNvSpPr txBox="1">
            <a:spLocks noChangeArrowheads="1"/>
          </p:cNvSpPr>
          <p:nvPr/>
        </p:nvSpPr>
        <p:spPr bwMode="auto">
          <a:xfrm>
            <a:off x="395536" y="5733256"/>
            <a:ext cx="8496944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 smtClean="0">
                <a:solidFill>
                  <a:srgbClr val="FF0000"/>
                </a:solidFill>
              </a:rPr>
              <a:t>Towards revising conventional notions of graph matching</a:t>
            </a:r>
            <a:endParaRPr lang="en-US" altLang="zh-CN" sz="2000" b="1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Analyses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4080006678"/>
              </p:ext>
            </p:extLst>
          </p:nvPr>
        </p:nvGraphicFramePr>
        <p:xfrm>
          <a:off x="705541" y="1874422"/>
          <a:ext cx="7898907" cy="2284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2363"/>
                <a:gridCol w="2160240"/>
                <a:gridCol w="2736304"/>
              </a:tblGrid>
              <a:tr h="4248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Graph search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User-friendliness</a:t>
                      </a:r>
                      <a:endParaRPr lang="zh-CN" altLang="en-US" sz="2000" b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Result-accuracy</a:t>
                      </a:r>
                      <a:endParaRPr lang="zh-CN" altLang="en-US" sz="2000" b="1" kern="1200" baseline="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Cohesive </a:t>
                      </a:r>
                      <a:r>
                        <a:rPr lang="en-US" altLang="zh-CN" sz="2000" kern="1200" baseline="0" dirty="0" err="1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Subgraphs</a:t>
                      </a:r>
                      <a:endParaRPr lang="zh-CN" altLang="en-US" sz="2000" kern="1200" baseline="0" dirty="0">
                        <a:solidFill>
                          <a:srgbClr val="0066CC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+mn-lt"/>
                          <a:sym typeface="Symbol"/>
                        </a:rPr>
                        <a:t></a:t>
                      </a:r>
                      <a:endParaRPr lang="zh-CN" altLang="en-US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+mn-lt"/>
                          <a:sym typeface="Symbol"/>
                        </a:rPr>
                        <a:t></a:t>
                      </a:r>
                      <a:endParaRPr lang="zh-CN" altLang="en-US" sz="2400" dirty="0" smtClean="0">
                        <a:latin typeface="+mn-lt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</a:rPr>
                        <a:t>Keyword Search</a:t>
                      </a:r>
                      <a:endParaRPr lang="zh-CN" altLang="en-US" sz="2000" baseline="0" dirty="0">
                        <a:solidFill>
                          <a:srgbClr val="0066CC"/>
                        </a:solidFill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Keywords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Result ranking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4248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baseline="0" dirty="0" smtClean="0">
                          <a:solidFill>
                            <a:srgbClr val="0066CC"/>
                          </a:solidFill>
                          <a:latin typeface="+mn-lt"/>
                          <a:ea typeface="+mn-ea"/>
                          <a:cs typeface="+mn-cs"/>
                        </a:rPr>
                        <a:t>Graph Pattern Matching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Pattern graphs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kern="1200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More accurate (well structure constrained)</a:t>
                      </a:r>
                      <a:endParaRPr lang="zh-CN" altLang="en-US" sz="2000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Rectangle 14"/>
          <p:cNvSpPr txBox="1">
            <a:spLocks noChangeArrowheads="1"/>
          </p:cNvSpPr>
          <p:nvPr/>
        </p:nvSpPr>
        <p:spPr bwMode="auto">
          <a:xfrm>
            <a:off x="467544" y="4725144"/>
            <a:ext cx="8568952" cy="79208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 novel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approach to 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combining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the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advantages</a:t>
            </a:r>
            <a:r>
              <a:rPr lang="en-US" altLang="zh-CN" sz="2000" b="1" dirty="0" smtClean="0"/>
              <a:t> </a:t>
            </a:r>
            <a:r>
              <a:rPr lang="en-US" altLang="zh-CN" sz="2000" b="1" dirty="0">
                <a:ea typeface="黑体" pitchFamily="49" charset="-122"/>
                <a:sym typeface="Wingdings" pitchFamily="2" charset="2"/>
              </a:rPr>
              <a:t>and 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overcoming 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the</a:t>
            </a:r>
            <a:r>
              <a:rPr lang="en-US" altLang="zh-CN" sz="2000" b="1" dirty="0" smtClean="0">
                <a:solidFill>
                  <a:srgbClr val="0066CC"/>
                </a:solidFill>
                <a:ea typeface="黑体" pitchFamily="49" charset="-122"/>
                <a:sym typeface="Wingdings" pitchFamily="2" charset="2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  <a:sym typeface="Wingdings" pitchFamily="2" charset="2"/>
              </a:rPr>
              <a:t>shortcomings</a:t>
            </a:r>
            <a:r>
              <a:rPr lang="en-US" altLang="zh-CN" sz="2000" b="1" dirty="0" smtClean="0">
                <a:ea typeface="黑体" pitchFamily="49" charset="-122"/>
                <a:sym typeface="Wingdings" pitchFamily="2" charset="2"/>
              </a:rPr>
              <a:t> of existing graph search. </a:t>
            </a:r>
            <a:endParaRPr lang="en-US" altLang="zh-CN" sz="2000" b="1" dirty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487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86866" y="2740496"/>
            <a:ext cx="7829550" cy="76051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Challenges &amp; Related techniques</a:t>
            </a:r>
          </a:p>
        </p:txBody>
      </p:sp>
    </p:spTree>
    <p:extLst>
      <p:ext uri="{BB962C8B-B14F-4D97-AF65-F5344CB8AC3E}">
        <p14:creationId xmlns="" xmlns:p14="http://schemas.microsoft.com/office/powerpoint/2010/main" val="64576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916832"/>
            <a:ext cx="5472608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  <a:latin typeface="+mn-lt"/>
                <a:ea typeface="+mn-ea"/>
              </a:rPr>
              <a:t>Big Data</a:t>
            </a:r>
            <a:endParaRPr lang="zh-CN" altLang="en-US" sz="3600" b="1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36712"/>
            <a:ext cx="8501122" cy="1224136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C00000"/>
                </a:solidFill>
              </a:rPr>
              <a:t>Big Data </a:t>
            </a:r>
            <a:r>
              <a:rPr lang="en-US" altLang="zh-CN" sz="2400" b="1" dirty="0" smtClean="0"/>
              <a:t>refers to datasets that grow so large that it is difficult to capture, store, manage, share, analyze and visualize with those traditional (database) software tools </a:t>
            </a:r>
            <a:endParaRPr lang="zh-CN" altLang="en-US" sz="2400" dirty="0"/>
          </a:p>
        </p:txBody>
      </p:sp>
      <p:sp>
        <p:nvSpPr>
          <p:cNvPr id="5" name="Rectangle 14"/>
          <p:cNvSpPr txBox="1">
            <a:spLocks noChangeArrowheads="1"/>
          </p:cNvSpPr>
          <p:nvPr/>
        </p:nvSpPr>
        <p:spPr bwMode="auto">
          <a:xfrm>
            <a:off x="251520" y="5976664"/>
            <a:ext cx="8712968" cy="836712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lvl="0" algn="ctr" eaLnBrk="1" hangingPunct="1"/>
            <a:r>
              <a:rPr lang="zh-CN" altLang="en-US" sz="2000" dirty="0" smtClean="0">
                <a:solidFill>
                  <a:srgbClr val="FF0000"/>
                </a:solidFill>
                <a:latin typeface="Arial"/>
                <a:ea typeface="黑体"/>
              </a:rPr>
              <a:t>“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Big data</a:t>
            </a:r>
            <a:r>
              <a:rPr lang="zh-CN" altLang="en-US" sz="2000" dirty="0" smtClean="0">
                <a:solidFill>
                  <a:srgbClr val="FF0000"/>
                </a:solidFill>
                <a:latin typeface="Arial"/>
                <a:ea typeface="黑体"/>
              </a:rPr>
              <a:t>” </a:t>
            </a:r>
            <a:r>
              <a:rPr lang="en-US" altLang="zh-CN" sz="2000" dirty="0" smtClean="0">
                <a:solidFill>
                  <a:srgbClr val="FF0000"/>
                </a:solidFill>
                <a:latin typeface="Arial"/>
                <a:ea typeface="黑体"/>
              </a:rPr>
              <a:t>has become a Buzz word, and the common focus of both industrial and academic communities!</a:t>
            </a:r>
            <a:endParaRPr lang="zh-CN" altLang="en-US" sz="2000" dirty="0" smtClean="0">
              <a:solidFill>
                <a:srgbClr val="FF0000"/>
              </a:solidFill>
              <a:latin typeface="Arial"/>
              <a:ea typeface="黑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285036"/>
            <a:ext cx="8352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C00000"/>
                </a:solidFill>
              </a:rPr>
              <a:t>More Data Beats Better Algorithms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7610" y="1047328"/>
            <a:ext cx="752475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1180816"/>
          </a:xfrm>
        </p:spPr>
        <p:txBody>
          <a:bodyPr/>
          <a:lstStyle/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 Recommendations</a:t>
            </a:r>
            <a:r>
              <a:rPr lang="en-US" altLang="zh-CN" dirty="0" smtClean="0"/>
              <a:t> have found its usage in many emerging specific applications, such as </a:t>
            </a:r>
            <a:r>
              <a:rPr lang="en-US" altLang="zh-CN" dirty="0">
                <a:solidFill>
                  <a:srgbClr val="0066CC"/>
                </a:solidFill>
              </a:rPr>
              <a:t>social matching systems</a:t>
            </a:r>
            <a:r>
              <a:rPr lang="en-US" altLang="zh-CN" dirty="0" smtClean="0"/>
              <a:t>. </a:t>
            </a:r>
          </a:p>
          <a:p>
            <a:pPr marL="0" lvl="1" indent="0">
              <a:buFont typeface="Arial" pitchFamily="34" charset="0"/>
              <a:buChar char="•"/>
            </a:pPr>
            <a:r>
              <a:rPr lang="en-US" altLang="zh-CN" dirty="0" smtClean="0"/>
              <a:t> Graph search is a useful tool for recommendations.</a:t>
            </a:r>
          </a:p>
          <a:p>
            <a:pPr lvl="1"/>
            <a:endParaRPr lang="en-US" altLang="zh-CN" sz="2000" dirty="0"/>
          </a:p>
          <a:p>
            <a:pPr lvl="1"/>
            <a:endParaRPr lang="en-US" altLang="zh-C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6003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66CC"/>
                </a:solidFill>
              </a:rPr>
              <a:t>Recommender </a:t>
            </a:r>
            <a:r>
              <a:rPr lang="en-US" altLang="zh-CN" sz="2400" dirty="0" smtClean="0">
                <a:solidFill>
                  <a:srgbClr val="0066CC"/>
                </a:solidFill>
              </a:rPr>
              <a:t>systems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400" dirty="0" smtClean="0">
                <a:solidFill>
                  <a:srgbClr val="0066CC"/>
                </a:solidFill>
              </a:rPr>
              <a:t>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4098" name="Picture 2" descr="C:\Users\LiJia\AppData\Roaming\Tencent\Users\784971087\QQ\WinTemp\RichOle\1RCJ`H][78W_D~VN6]`UGS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183" y="3007000"/>
            <a:ext cx="4079809" cy="34463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内容占位符 4"/>
          <p:cNvSpPr txBox="1">
            <a:spLocks/>
          </p:cNvSpPr>
          <p:nvPr/>
        </p:nvSpPr>
        <p:spPr bwMode="auto">
          <a:xfrm>
            <a:off x="179512" y="2924944"/>
            <a:ext cx="4968552" cy="3528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A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headhunter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wants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to find a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biologist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(Bio) to help a group of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software engineers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(SEs) analyze genetic data. 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To do this, (s)he uses an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expertise recommendation network 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solidFill>
                  <a:srgbClr val="0066CC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G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as depicted in G, where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a node denotes a person labeled with expertise, and </a:t>
            </a:r>
          </a:p>
          <a:p>
            <a:pPr marL="742950" lvl="1" indent="-285750" eaLnBrk="0" hangingPunct="0">
              <a:spcBef>
                <a:spcPct val="20000"/>
              </a:spcBef>
              <a:buFont typeface="Wingdings" pitchFamily="2" charset="2"/>
              <a:buChar char="ü"/>
            </a:pP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an edge indicates recommendation, e.g., HR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Bio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, and AI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  <a:r>
              <a:rPr kumimoji="0" lang="en-US" altLang="zh-CN" sz="2000" b="0" i="0" u="none" strike="noStrike" kern="0" cap="none" spc="0" normalizeH="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 recommends DM</a:t>
            </a:r>
            <a:r>
              <a:rPr kumimoji="0" lang="en-US" altLang="zh-CN" sz="2000" b="0" i="0" u="none" strike="noStrike" kern="0" cap="none" spc="0" normalizeH="0" baseline="-25000" noProof="0" dirty="0" smtClean="0">
                <a:ln>
                  <a:noFill/>
                </a:ln>
                <a:effectLst/>
                <a:uLnTx/>
                <a:uFillTx/>
                <a:latin typeface="Arial Unicode MS" pitchFamily="34" charset="-122"/>
                <a:ea typeface="+mn-ea"/>
              </a:rPr>
              <a:t>1</a:t>
            </a:r>
          </a:p>
        </p:txBody>
      </p:sp>
    </p:spTree>
    <p:extLst>
      <p:ext uri="{BB962C8B-B14F-4D97-AF65-F5344CB8AC3E}">
        <p14:creationId xmlns="" xmlns:p14="http://schemas.microsoft.com/office/powerpoint/2010/main" val="232933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551163"/>
            <a:ext cx="7939127" cy="4542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Kepler's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third law of planetary motion</a:t>
            </a:r>
          </a:p>
          <a:p>
            <a:pPr marL="457200" indent="-457200" eaLnBrk="0" hangingPunct="0">
              <a:buFont typeface="Arial" pitchFamily="34" charset="0"/>
              <a:buChar char="•"/>
            </a:pP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square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orbital period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a planet is </a:t>
            </a:r>
            <a:r>
              <a:rPr lang="en-US" altLang="zh-CN" sz="2000" dirty="0" smtClean="0">
                <a:solidFill>
                  <a:srgbClr val="FF0000"/>
                </a:solidFill>
                <a:latin typeface="+mn-lt"/>
                <a:ea typeface="黑体" pitchFamily="2" charset="-122"/>
              </a:rPr>
              <a:t>directly proportional to 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the 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cube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</a:t>
            </a:r>
            <a:r>
              <a:rPr lang="en-US" altLang="zh-CN" sz="2000" dirty="0" smtClean="0">
                <a:solidFill>
                  <a:srgbClr val="0066CC"/>
                </a:solidFill>
                <a:latin typeface="+mn-lt"/>
                <a:ea typeface="黑体" pitchFamily="2" charset="-122"/>
              </a:rPr>
              <a:t>the semi-major axis</a:t>
            </a:r>
            <a:r>
              <a:rPr lang="en-US" altLang="zh-CN" sz="2000" dirty="0" smtClean="0">
                <a:latin typeface="+mn-lt"/>
                <a:ea typeface="黑体" pitchFamily="2" charset="-122"/>
              </a:rPr>
              <a:t> of its orbit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/>
              <a:uLnTx/>
              <a:uFillTx/>
              <a:latin typeface="+mn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0929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71414"/>
            <a:ext cx="8640960" cy="796908"/>
          </a:xfrm>
        </p:spPr>
        <p:txBody>
          <a:bodyPr/>
          <a:lstStyle/>
          <a:p>
            <a:r>
              <a:rPr lang="en-US" altLang="zh-CN" sz="3600" dirty="0" smtClean="0">
                <a:solidFill>
                  <a:srgbClr val="C00000"/>
                </a:solidFill>
                <a:latin typeface="+mn-lt"/>
                <a:ea typeface="+mn-ea"/>
              </a:rPr>
              <a:t>Social networks are “big data”</a:t>
            </a:r>
            <a:endParaRPr lang="zh-CN" altLang="en-US" sz="3600" dirty="0">
              <a:solidFill>
                <a:srgbClr val="C00000"/>
              </a:solidFill>
              <a:latin typeface="+mn-lt"/>
              <a:ea typeface="+mn-ea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8" y="1090211"/>
            <a:ext cx="6086450" cy="255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9" descr="blog-apr-1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1520" y="1559195"/>
            <a:ext cx="2438400" cy="1475232"/>
          </a:xfrm>
          <a:prstGeom prst="rect">
            <a:avLst/>
          </a:prstGeom>
        </p:spPr>
      </p:pic>
      <p:grpSp>
        <p:nvGrpSpPr>
          <p:cNvPr id="3" name="组合 11"/>
          <p:cNvGrpSpPr/>
          <p:nvPr/>
        </p:nvGrpSpPr>
        <p:grpSpPr>
          <a:xfrm>
            <a:off x="144016" y="3573016"/>
            <a:ext cx="8820472" cy="3096344"/>
            <a:chOff x="323528" y="3573016"/>
            <a:chExt cx="8820472" cy="3096344"/>
          </a:xfrm>
        </p:grpSpPr>
        <p:sp>
          <p:nvSpPr>
            <p:cNvPr id="6" name="内容占位符 4"/>
            <p:cNvSpPr txBox="1">
              <a:spLocks/>
            </p:cNvSpPr>
            <p:nvPr/>
          </p:nvSpPr>
          <p:spPr bwMode="auto">
            <a:xfrm>
              <a:off x="323528" y="4005064"/>
              <a:ext cx="8820472" cy="2664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>
                  <a:solidFill>
                    <a:srgbClr val="FF0000"/>
                  </a:solidFill>
                </a:rPr>
                <a:t>Volume</a:t>
              </a:r>
              <a:r>
                <a:rPr lang="zh-CN" altLang="en-US" sz="2000" dirty="0" smtClean="0"/>
                <a:t>：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users,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2400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</a:t>
              </a:r>
              <a:r>
                <a:rPr lang="zh-CN" altLang="en-US" sz="2000" dirty="0" smtClean="0"/>
                <a:t> </a:t>
              </a:r>
              <a:r>
                <a:rPr lang="en-US" altLang="zh-CN" sz="2000" dirty="0" smtClean="0"/>
                <a:t>photos,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4</a:t>
              </a:r>
              <a:r>
                <a:rPr lang="en-US" altLang="zh-CN" sz="2000" dirty="0" smtClean="0"/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/>
                <a:t>page visits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Velocity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7.9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new users per second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66CC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, over </a:t>
              </a: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60</a:t>
              </a:r>
              <a:r>
                <a:rPr kumimoji="0" lang="en-US" altLang="zh-CN" sz="2000" b="0" i="0" u="none" strike="noStrike" kern="0" cap="none" spc="0" normalizeH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 thousands per day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endParaRPr>
            </a:p>
            <a:p>
              <a:pPr marL="285750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kern="0" dirty="0" smtClean="0">
                  <a:solidFill>
                    <a:srgbClr val="FF0000"/>
                  </a:solidFill>
                  <a:latin typeface="Arial Unicode MS" pitchFamily="34" charset="-122"/>
                  <a:ea typeface="+mn-ea"/>
                </a:rPr>
                <a:t>Variety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： 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text (</a:t>
              </a:r>
              <a:r>
                <a:rPr lang="en-US" altLang="zh-CN" sz="2000" kern="0" dirty="0" err="1" smtClean="0">
                  <a:latin typeface="Arial Unicode MS" pitchFamily="34" charset="-122"/>
                  <a:ea typeface="+mn-ea"/>
                </a:rPr>
                <a:t>weibo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blogs)</a:t>
              </a:r>
              <a:r>
                <a:rPr lang="zh-CN" altLang="en-US" sz="2000" kern="0" dirty="0" smtClean="0">
                  <a:latin typeface="Arial Unicode MS" pitchFamily="34" charset="-122"/>
                  <a:ea typeface="+mn-ea"/>
                </a:rPr>
                <a:t> </a:t>
              </a:r>
              <a:r>
                <a:rPr lang="en-US" altLang="zh-CN" sz="2000" kern="0" dirty="0" smtClean="0">
                  <a:latin typeface="Arial Unicode MS" pitchFamily="34" charset="-122"/>
                  <a:ea typeface="+mn-ea"/>
                </a:rPr>
                <a:t>, figures, videos, relationships (topology)</a:t>
              </a:r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Value</a:t>
              </a:r>
              <a:r>
                <a: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 Unicode MS" pitchFamily="34" charset="-122"/>
                  <a:ea typeface="+mn-ea"/>
                </a:rPr>
                <a:t>：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1.5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2007,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3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2008,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6 ~</a:t>
              </a:r>
              <a:r>
                <a:rPr lang="zh-CN" altLang="en-US" sz="2000" dirty="0" smtClean="0">
                  <a:solidFill>
                    <a:srgbClr val="000099"/>
                  </a:solidFill>
                </a:rPr>
                <a:t>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7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in </a:t>
              </a:r>
              <a:r>
                <a:rPr lang="en-US" altLang="zh-CN" sz="2000" dirty="0" smtClean="0"/>
                <a:t>2009,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10 x 10</a:t>
              </a:r>
              <a:r>
                <a:rPr lang="en-US" altLang="zh-CN" sz="2000" baseline="30000" dirty="0" smtClean="0">
                  <a:solidFill>
                    <a:srgbClr val="000099"/>
                  </a:solidFill>
                </a:rPr>
                <a:t>8 </a:t>
              </a:r>
              <a:r>
                <a:rPr lang="en-US" altLang="zh-CN" sz="2000" dirty="0" smtClean="0">
                  <a:solidFill>
                    <a:srgbClr val="000099"/>
                  </a:solidFill>
                </a:rPr>
                <a:t>dollars </a:t>
              </a:r>
              <a:r>
                <a:rPr lang="en-US" altLang="zh-CN" sz="2000" smtClean="0">
                  <a:solidFill>
                    <a:srgbClr val="000099"/>
                  </a:solidFill>
                </a:rPr>
                <a:t>in </a:t>
              </a:r>
              <a:r>
                <a:rPr lang="en-US" altLang="zh-CN" sz="2000" smtClean="0"/>
                <a:t>2010. </a:t>
              </a:r>
              <a:endParaRPr lang="en-US" altLang="zh-CN" sz="2000" dirty="0" smtClean="0"/>
            </a:p>
            <a:p>
              <a:pPr marL="285750" lvl="1" indent="-285750" eaLnBrk="0" hangingPunct="0">
                <a:spcBef>
                  <a:spcPct val="20000"/>
                </a:spcBef>
                <a:buFont typeface="Arial" pitchFamily="34" charset="0"/>
                <a:buChar char="•"/>
              </a:pPr>
              <a:r>
                <a:rPr lang="en-US" altLang="zh-CN" sz="2000" dirty="0" smtClean="0"/>
                <a:t>Further, data are often dirty due to data missing and data uncertainty </a:t>
              </a:r>
              <a:r>
                <a:rPr lang="en-US" altLang="zh-CN" sz="2000" baseline="30000" dirty="0" smtClean="0">
                  <a:solidFill>
                    <a:srgbClr val="FF0000"/>
                  </a:solidFill>
                </a:rPr>
                <a:t>[18, 19]</a:t>
              </a: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742950" marR="0" lvl="1" indent="-28575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–"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sym typeface="Wingdings" pitchFamily="2" charset="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23528" y="3573016"/>
              <a:ext cx="17075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b="1" kern="0" dirty="0" err="1" smtClean="0">
                  <a:solidFill>
                    <a:srgbClr val="000099"/>
                  </a:solidFill>
                  <a:latin typeface="Arial Unicode MS" pitchFamily="34" charset="-122"/>
                </a:rPr>
                <a:t>Facebook</a:t>
              </a:r>
              <a:r>
                <a:rPr lang="en-US" altLang="zh-CN" sz="2400" b="1" kern="0" dirty="0" smtClean="0">
                  <a:solidFill>
                    <a:srgbClr val="000099"/>
                  </a:solidFill>
                  <a:latin typeface="Arial Unicode MS" pitchFamily="34" charset="-122"/>
                </a:rPr>
                <a:t>: </a:t>
              </a:r>
              <a:endParaRPr lang="zh-CN" altLang="en-US" sz="2400" b="1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Challenges</a:t>
            </a:r>
            <a:endParaRPr lang="en-US" altLang="zh-CN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640960" cy="5429288"/>
          </a:xfrm>
        </p:spPr>
        <p:txBody>
          <a:bodyPr/>
          <a:lstStyle/>
          <a:p>
            <a:pPr lvl="1"/>
            <a:r>
              <a:rPr lang="en-US" altLang="zh-CN" sz="2000" dirty="0" smtClean="0"/>
              <a:t>The </a:t>
            </a:r>
            <a:r>
              <a:rPr lang="en-US" altLang="zh-CN" sz="2000" dirty="0">
                <a:solidFill>
                  <a:srgbClr val="FF0000"/>
                </a:solidFill>
              </a:rPr>
              <a:t>amount of data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has </a:t>
            </a:r>
            <a:r>
              <a:rPr lang="en-US" altLang="zh-CN" sz="2000" dirty="0"/>
              <a:t>reached </a:t>
            </a:r>
            <a:r>
              <a:rPr lang="en-US" altLang="zh-CN" sz="2000" dirty="0" smtClean="0"/>
              <a:t>hundred millions orders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magnitude.</a:t>
            </a:r>
            <a:endParaRPr lang="en-US" altLang="zh-CN" sz="2000" dirty="0"/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r>
              <a:rPr lang="en-US" altLang="zh-CN" sz="2000" dirty="0" smtClean="0">
                <a:sym typeface="Wingdings" pitchFamily="2" charset="2"/>
              </a:rPr>
              <a:t>The data are </a:t>
            </a:r>
            <a:r>
              <a:rPr lang="en-US" altLang="zh-CN" sz="2000" dirty="0" smtClean="0">
                <a:solidFill>
                  <a:srgbClr val="FF0000"/>
                </a:solidFill>
                <a:sym typeface="Wingdings" pitchFamily="2" charset="2"/>
              </a:rPr>
              <a:t>updated </a:t>
            </a:r>
            <a:r>
              <a:rPr lang="en-US" altLang="zh-CN" sz="2000" dirty="0" smtClean="0">
                <a:sym typeface="Wingdings" pitchFamily="2" charset="2"/>
              </a:rPr>
              <a:t>all the time, and the updated amount of data daily reaches </a:t>
            </a:r>
            <a:r>
              <a:rPr lang="en-US" altLang="zh-CN" sz="2000" dirty="0"/>
              <a:t>hundred </a:t>
            </a:r>
            <a:r>
              <a:rPr lang="en-US" altLang="zh-CN" sz="2000" dirty="0" smtClean="0"/>
              <a:t>thousands </a:t>
            </a:r>
            <a:r>
              <a:rPr lang="en-US" altLang="zh-CN" sz="2000" dirty="0" smtClean="0">
                <a:sym typeface="Wingdings" pitchFamily="2" charset="2"/>
              </a:rPr>
              <a:t>orders of magnitude.</a:t>
            </a: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>
              <a:spcBef>
                <a:spcPts val="1200"/>
              </a:spcBef>
            </a:pPr>
            <a:r>
              <a:rPr lang="en-US" altLang="zh-CN" sz="2000" dirty="0" smtClean="0">
                <a:sym typeface="Wingdings" pitchFamily="2" charset="2"/>
              </a:rPr>
              <a:t>Same with </a:t>
            </a:r>
            <a:r>
              <a:rPr lang="en-US" altLang="zh-CN" sz="2000" dirty="0" smtClean="0"/>
              <a:t>traditional </a:t>
            </a:r>
            <a:r>
              <a:rPr lang="en-US" altLang="zh-CN" sz="2000" dirty="0"/>
              <a:t>relational </a:t>
            </a:r>
            <a:r>
              <a:rPr lang="en-US" altLang="zh-CN" sz="2000" dirty="0" smtClean="0"/>
              <a:t>data, there exists </a:t>
            </a:r>
            <a:r>
              <a:rPr lang="en-US" altLang="zh-CN" sz="2000" dirty="0" smtClean="0">
                <a:solidFill>
                  <a:srgbClr val="FF0000"/>
                </a:solidFill>
              </a:rPr>
              <a:t>data quality problems</a:t>
            </a:r>
            <a:r>
              <a:rPr lang="en-US" altLang="zh-CN" sz="2000" dirty="0" smtClean="0"/>
              <a:t> such as </a:t>
            </a:r>
            <a:r>
              <a:rPr lang="en-US" altLang="zh-CN" sz="2000" dirty="0" smtClean="0">
                <a:solidFill>
                  <a:srgbClr val="0066CC"/>
                </a:solidFill>
              </a:rPr>
              <a:t>data uncertainty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0066CC"/>
                </a:solidFill>
              </a:rPr>
              <a:t>data missing </a:t>
            </a:r>
            <a:r>
              <a:rPr lang="en-US" altLang="zh-CN" sz="2000" dirty="0" smtClean="0"/>
              <a:t>in the new applications</a:t>
            </a:r>
            <a:r>
              <a:rPr lang="en-US" altLang="zh-CN" sz="2000" dirty="0"/>
              <a:t>.</a:t>
            </a:r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 smtClean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lvl="1"/>
            <a:endParaRPr lang="en-US" altLang="zh-CN" sz="2000" dirty="0">
              <a:sym typeface="Wingdings" pitchFamily="2" charset="2"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683568" y="1844824"/>
            <a:ext cx="8064896" cy="70788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>
                <a:sym typeface="Wingdings" pitchFamily="2" charset="2"/>
              </a:rPr>
              <a:t>Graph search </a:t>
            </a:r>
            <a:r>
              <a:rPr lang="en-US" altLang="zh-CN" sz="2000" dirty="0">
                <a:sym typeface="Wingdings" pitchFamily="2" charset="2"/>
              </a:rPr>
              <a:t>with high </a:t>
            </a:r>
            <a:r>
              <a:rPr lang="en-US" altLang="zh-CN" sz="2000" dirty="0" smtClean="0">
                <a:sym typeface="Wingdings" pitchFamily="2" charset="2"/>
              </a:rPr>
              <a:t>efficiency, striking a balance </a:t>
            </a:r>
            <a:r>
              <a:rPr lang="en-US" altLang="zh-CN" sz="2000" dirty="0">
                <a:sym typeface="Wingdings" pitchFamily="2" charset="2"/>
              </a:rPr>
              <a:t>between </a:t>
            </a:r>
            <a:r>
              <a:rPr lang="en-US" altLang="zh-CN" sz="2000" dirty="0" smtClean="0">
                <a:sym typeface="Wingdings" pitchFamily="2" charset="2"/>
              </a:rPr>
              <a:t>its </a:t>
            </a:r>
            <a:r>
              <a:rPr lang="en-US" altLang="zh-CN" sz="2000" dirty="0">
                <a:sym typeface="Wingdings" pitchFamily="2" charset="2"/>
              </a:rPr>
              <a:t>performance and </a:t>
            </a:r>
            <a:r>
              <a:rPr lang="en-US" altLang="zh-CN" sz="2000" dirty="0" smtClean="0">
                <a:sym typeface="Wingdings" pitchFamily="2" charset="2"/>
              </a:rPr>
              <a:t>accuracy.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1560" y="371703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Consider </a:t>
            </a:r>
            <a:r>
              <a:rPr lang="en-US" altLang="zh-CN" sz="2000" dirty="0"/>
              <a:t>the </a:t>
            </a:r>
            <a:r>
              <a:rPr lang="en-US" altLang="zh-CN" sz="2000" dirty="0" smtClean="0"/>
              <a:t>dynamic changes and </a:t>
            </a:r>
            <a:r>
              <a:rPr lang="en-US" altLang="zh-CN" sz="2000" dirty="0"/>
              <a:t>timing </a:t>
            </a:r>
            <a:r>
              <a:rPr lang="en-US" altLang="zh-CN" sz="2000" dirty="0" smtClean="0"/>
              <a:t>characteristics </a:t>
            </a:r>
            <a:r>
              <a:rPr lang="en-US" altLang="zh-CN" sz="2000" dirty="0"/>
              <a:t>of </a:t>
            </a:r>
            <a:r>
              <a:rPr lang="en-US" altLang="zh-CN" sz="2000" dirty="0" smtClean="0"/>
              <a:t>data.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1560" y="562117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000" dirty="0" smtClean="0"/>
              <a:t>Solve the data quality problems</a:t>
            </a:r>
            <a:r>
              <a:rPr lang="en-US" altLang="zh-CN" sz="2000" dirty="0"/>
              <a:t>.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658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86866" y="2740496"/>
            <a:ext cx="7829550" cy="760512"/>
          </a:xfrm>
        </p:spPr>
        <p:txBody>
          <a:bodyPr/>
          <a:lstStyle/>
          <a:p>
            <a:pPr algn="ctr">
              <a:defRPr/>
            </a:pPr>
            <a:r>
              <a:rPr lang="en-US" altLang="zh-CN" sz="3600" b="1" dirty="0" smtClean="0">
                <a:solidFill>
                  <a:srgbClr val="C00000"/>
                </a:solidFill>
              </a:rPr>
              <a:t>Related Techniques</a:t>
            </a:r>
          </a:p>
        </p:txBody>
      </p:sp>
    </p:spTree>
    <p:extLst>
      <p:ext uri="{BB962C8B-B14F-4D97-AF65-F5344CB8AC3E}">
        <p14:creationId xmlns="" xmlns:p14="http://schemas.microsoft.com/office/powerpoint/2010/main" val="35829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typically way too large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de-DE" altLang="zh-CN" sz="2000" dirty="0" smtClean="0"/>
              <a:t>Yahoo! web graph: 14 billion nodes</a:t>
            </a:r>
          </a:p>
          <a:p>
            <a:pPr lvl="1"/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: over 0.8 billion users</a:t>
            </a:r>
            <a:endParaRPr lang="en-US" altLang="zh-CN" sz="5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Real-life graphs </a:t>
            </a:r>
            <a:r>
              <a:rPr lang="en-US" altLang="zh-CN" sz="2400" dirty="0" smtClean="0"/>
              <a:t>are </a:t>
            </a:r>
            <a:r>
              <a:rPr lang="en-US" altLang="zh-CN" sz="2400" dirty="0" smtClean="0">
                <a:solidFill>
                  <a:srgbClr val="3366CC"/>
                </a:solidFill>
              </a:rPr>
              <a:t>naturally distributed</a:t>
            </a:r>
            <a:r>
              <a:rPr lang="en-US" altLang="zh-CN" sz="2400" dirty="0" smtClean="0"/>
              <a:t>:</a:t>
            </a:r>
          </a:p>
          <a:p>
            <a:pPr lvl="1"/>
            <a:r>
              <a:rPr lang="en-US" altLang="zh-CN" sz="2000" dirty="0" smtClean="0"/>
              <a:t>Google, Yahoo! and </a:t>
            </a:r>
            <a:r>
              <a:rPr lang="en-US" altLang="zh-CN" sz="2000" dirty="0" err="1" smtClean="0"/>
              <a:t>Facebook</a:t>
            </a:r>
            <a:r>
              <a:rPr lang="en-US" altLang="zh-CN" sz="2000" dirty="0" smtClean="0"/>
              <a:t> have large-scale data centers</a:t>
            </a: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323528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nature to study “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distributed graph search</a:t>
            </a:r>
            <a:r>
              <a:rPr lang="en-US" altLang="zh-CN" sz="2000" b="1" dirty="0" smtClean="0"/>
              <a:t>”!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242088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It is </a:t>
            </a:r>
            <a:r>
              <a:rPr lang="en-US" altLang="zh-CN" sz="2000" dirty="0" smtClean="0">
                <a:solidFill>
                  <a:srgbClr val="FF0000"/>
                </a:solidFill>
              </a:rPr>
              <a:t>NOT</a:t>
            </a:r>
            <a:r>
              <a:rPr lang="en-US" altLang="zh-CN" sz="2000" dirty="0" smtClean="0"/>
              <a:t> practical to handle large graphs on single machines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568" y="4109010"/>
            <a:ext cx="81003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/>
            <a:r>
              <a:rPr lang="en-US" altLang="zh-CN" sz="2000" dirty="0" smtClean="0"/>
              <a:t>Distributed graph processing is inevitable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Distributed Processing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en-US" altLang="zh-CN" sz="2000" dirty="0" smtClean="0"/>
              <a:t>A cluster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identical</a:t>
            </a:r>
            <a:r>
              <a:rPr lang="en-US" altLang="zh-CN" sz="2000" dirty="0" smtClean="0"/>
              <a:t> machines (with one acted as coordinator);</a:t>
            </a:r>
          </a:p>
          <a:p>
            <a:r>
              <a:rPr lang="en-US" altLang="zh-CN" sz="2000" dirty="0" smtClean="0"/>
              <a:t>Each machine can </a:t>
            </a:r>
            <a:r>
              <a:rPr lang="en-US" altLang="zh-CN" sz="2000" dirty="0" smtClean="0">
                <a:solidFill>
                  <a:srgbClr val="FF0000"/>
                </a:solidFill>
              </a:rPr>
              <a:t>directly</a:t>
            </a:r>
            <a:r>
              <a:rPr lang="en-US" altLang="zh-CN" sz="2000" dirty="0" smtClean="0"/>
              <a:t> send arbitrary number of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messages</a:t>
            </a:r>
            <a:r>
              <a:rPr lang="en-US" altLang="zh-CN" sz="2000" dirty="0" smtClean="0"/>
              <a:t> to another one;</a:t>
            </a:r>
          </a:p>
          <a:p>
            <a:r>
              <a:rPr lang="en-US" altLang="zh-CN" sz="2000" dirty="0" smtClean="0"/>
              <a:t>All machines </a:t>
            </a:r>
            <a:r>
              <a:rPr lang="en-US" altLang="zh-CN" sz="2000" dirty="0" smtClean="0">
                <a:solidFill>
                  <a:srgbClr val="FF0000"/>
                </a:solidFill>
              </a:rPr>
              <a:t>co-work</a:t>
            </a:r>
            <a:r>
              <a:rPr lang="en-US" altLang="zh-CN" sz="2000" dirty="0" smtClean="0"/>
              <a:t> with each other by </a:t>
            </a:r>
            <a:r>
              <a:rPr lang="en-US" altLang="zh-CN" sz="2000" dirty="0" smtClean="0">
                <a:solidFill>
                  <a:srgbClr val="FF0000"/>
                </a:solidFill>
              </a:rPr>
              <a:t>local computations</a:t>
            </a:r>
            <a:r>
              <a:rPr lang="en-US" altLang="zh-CN" sz="2000" dirty="0" smtClean="0"/>
              <a:t> and </a:t>
            </a:r>
            <a:r>
              <a:rPr lang="en-US" altLang="zh-CN" sz="2000" dirty="0" smtClean="0">
                <a:solidFill>
                  <a:srgbClr val="FF0000"/>
                </a:solidFill>
              </a:rPr>
              <a:t>message-passing</a:t>
            </a:r>
            <a:r>
              <a:rPr lang="en-US" altLang="zh-CN" sz="2000" dirty="0" smtClean="0"/>
              <a:t>.</a:t>
            </a:r>
            <a:endParaRPr lang="zh-CN" altLang="en-US" sz="2000" b="1" dirty="0"/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Model of Computation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[3]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3068960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653136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en-US" altLang="zh-CN" sz="2000" dirty="0" smtClean="0">
                <a:solidFill>
                  <a:srgbClr val="3366CC"/>
                </a:solidFill>
              </a:rPr>
              <a:t>Complexity measures: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229200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/>
              <a:t>1.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Visit times</a:t>
            </a:r>
            <a:r>
              <a:rPr lang="en-US" altLang="zh-CN" sz="2000" dirty="0" smtClean="0"/>
              <a:t>: the maximum visiting times of a machine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interactions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2.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Makespan</a:t>
            </a:r>
            <a:r>
              <a:rPr lang="en-US" altLang="zh-CN" sz="2000" dirty="0" smtClean="0"/>
              <a:t>: the evaluation completion time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efficiency</a:t>
            </a:r>
            <a:r>
              <a:rPr lang="en-US" altLang="zh-CN" sz="2000" dirty="0" smtClean="0"/>
              <a:t>)</a:t>
            </a:r>
          </a:p>
          <a:p>
            <a:r>
              <a:rPr lang="en-US" altLang="zh-CN" sz="2000" dirty="0" smtClean="0"/>
              <a:t>3.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Data shipment</a:t>
            </a:r>
            <a:r>
              <a:rPr lang="en-US" altLang="zh-CN" sz="2000" dirty="0" smtClean="0"/>
              <a:t>: the size of the total messages shipped among distinct</a:t>
            </a:r>
          </a:p>
          <a:p>
            <a:r>
              <a:rPr lang="en-US" altLang="zh-CN" sz="2000" dirty="0" smtClean="0"/>
              <a:t>machines (</a:t>
            </a:r>
            <a:r>
              <a:rPr lang="en-US" altLang="zh-CN" sz="2000" b="1" dirty="0" smtClean="0">
                <a:solidFill>
                  <a:srgbClr val="3366CC"/>
                </a:solidFill>
              </a:rPr>
              <a:t>network band consumption</a:t>
            </a:r>
            <a:r>
              <a:rPr lang="en-US" altLang="zh-CN" sz="2000" dirty="0" smtClean="0"/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Incremental Techniques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648180"/>
            <a:ext cx="8501122" cy="2500900"/>
          </a:xfrm>
        </p:spPr>
        <p:txBody>
          <a:bodyPr/>
          <a:lstStyle/>
          <a:p>
            <a:r>
              <a:rPr lang="en-US" altLang="zh-CN" sz="2400" dirty="0" smtClean="0"/>
              <a:t>Converting the indexing system to an </a:t>
            </a:r>
            <a:r>
              <a:rPr lang="en-US" altLang="zh-CN" sz="2400" dirty="0" smtClean="0">
                <a:solidFill>
                  <a:srgbClr val="FF0000"/>
                </a:solidFill>
              </a:rPr>
              <a:t>incremental</a:t>
            </a:r>
            <a:r>
              <a:rPr lang="en-US" altLang="zh-CN" sz="2400" dirty="0" smtClean="0"/>
              <a:t> system,</a:t>
            </a:r>
          </a:p>
          <a:p>
            <a:r>
              <a:rPr lang="en-US" altLang="zh-CN" sz="2400" dirty="0" smtClean="0"/>
              <a:t>Reduce the average document processing latency by </a:t>
            </a:r>
            <a:r>
              <a:rPr lang="en-US" altLang="zh-CN" sz="2400" dirty="0" smtClean="0">
                <a:solidFill>
                  <a:srgbClr val="FF0000"/>
                </a:solidFill>
              </a:rPr>
              <a:t>a factor of 100</a:t>
            </a:r>
          </a:p>
          <a:p>
            <a:r>
              <a:rPr lang="en-US" altLang="zh-CN" sz="2400" dirty="0" smtClean="0"/>
              <a:t>Process the same number of documents per day, while </a:t>
            </a:r>
            <a:r>
              <a:rPr lang="en-US" altLang="zh-CN" sz="2400" dirty="0" smtClean="0">
                <a:solidFill>
                  <a:srgbClr val="FF0000"/>
                </a:solidFill>
              </a:rPr>
              <a:t>reducing</a:t>
            </a:r>
            <a:r>
              <a:rPr lang="en-US" altLang="zh-CN" sz="2400" dirty="0" smtClean="0"/>
              <a:t> the average age of documents in Google search results </a:t>
            </a:r>
            <a:r>
              <a:rPr lang="en-US" altLang="zh-CN" sz="2400" dirty="0" smtClean="0">
                <a:solidFill>
                  <a:srgbClr val="FF0000"/>
                </a:solidFill>
              </a:rPr>
              <a:t>by 50%.</a:t>
            </a:r>
            <a:endParaRPr lang="en-US" altLang="zh-CN" sz="5400" dirty="0" smtClean="0">
              <a:solidFill>
                <a:srgbClr val="FF0000"/>
              </a:solidFill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517232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000" b="1" dirty="0" smtClean="0"/>
              <a:t>It is a great waste to compute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everything from scratch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204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[20]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525658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sampling 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sz="2000" dirty="0"/>
              <a:t>Instead of dealing with the entire </a:t>
            </a:r>
            <a:r>
              <a:rPr lang="en-US" altLang="zh-CN" sz="2000" dirty="0" smtClean="0"/>
              <a:t>data graphs, it</a:t>
            </a:r>
            <a:r>
              <a:rPr lang="en-US" altLang="zh-CN" sz="2000" dirty="0" smtClean="0">
                <a:solidFill>
                  <a:srgbClr val="0066CC"/>
                </a:solidFill>
              </a:rPr>
              <a:t> reduces the size </a:t>
            </a:r>
            <a:r>
              <a:rPr lang="en-US" altLang="zh-CN" sz="2000" dirty="0" smtClean="0"/>
              <a:t>of data graphs by </a:t>
            </a:r>
            <a:r>
              <a:rPr lang="en-US" altLang="zh-CN" sz="2000" dirty="0"/>
              <a:t>sampling </a:t>
            </a:r>
            <a:r>
              <a:rPr lang="en-US" altLang="zh-CN" sz="2000" dirty="0" smtClean="0"/>
              <a:t>and allows </a:t>
            </a:r>
            <a:r>
              <a:rPr lang="en-US" altLang="zh-CN" sz="2000" dirty="0"/>
              <a:t>a certain loss of </a:t>
            </a:r>
            <a:r>
              <a:rPr lang="en-US" altLang="zh-CN" sz="2000" dirty="0" smtClean="0"/>
              <a:t>precision.</a:t>
            </a:r>
          </a:p>
          <a:p>
            <a:pPr lvl="1"/>
            <a:r>
              <a:rPr lang="en-US" altLang="zh-CN" sz="2000" dirty="0" smtClean="0"/>
              <a:t>In the sampling process, ensure that </a:t>
            </a:r>
            <a:r>
              <a:rPr lang="en-US" altLang="zh-CN" sz="2000" dirty="0"/>
              <a:t>the sampling data </a:t>
            </a:r>
            <a:r>
              <a:rPr lang="en-US" altLang="zh-CN" sz="2000" dirty="0" smtClean="0"/>
              <a:t>obtained can </a:t>
            </a:r>
            <a:r>
              <a:rPr lang="en-US" altLang="zh-CN" sz="2000" dirty="0">
                <a:solidFill>
                  <a:srgbClr val="0066CC"/>
                </a:solidFill>
              </a:rPr>
              <a:t>reflect </a:t>
            </a:r>
            <a:r>
              <a:rPr lang="en-US" altLang="zh-CN" sz="2000" dirty="0" smtClean="0">
                <a:solidFill>
                  <a:srgbClr val="0066CC"/>
                </a:solidFill>
              </a:rPr>
              <a:t>the</a:t>
            </a:r>
            <a:r>
              <a:rPr lang="en-US" altLang="zh-CN" sz="2000" dirty="0">
                <a:solidFill>
                  <a:srgbClr val="0066CC"/>
                </a:solidFill>
              </a:rPr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characteristics </a:t>
            </a:r>
            <a:r>
              <a:rPr lang="en-US" altLang="zh-CN" sz="2000" dirty="0">
                <a:solidFill>
                  <a:srgbClr val="0066CC"/>
                </a:solidFill>
              </a:rPr>
              <a:t>and </a:t>
            </a:r>
            <a:r>
              <a:rPr lang="en-US" altLang="zh-CN" sz="2000" dirty="0" smtClean="0">
                <a:solidFill>
                  <a:srgbClr val="0066CC"/>
                </a:solidFill>
              </a:rPr>
              <a:t>information </a:t>
            </a:r>
            <a:r>
              <a:rPr lang="en-US" altLang="zh-CN" sz="2000" dirty="0" smtClean="0"/>
              <a:t>of the original </a:t>
            </a:r>
            <a:r>
              <a:rPr lang="en-US" altLang="zh-CN" sz="2000" dirty="0"/>
              <a:t>data </a:t>
            </a:r>
            <a:r>
              <a:rPr lang="en-US" altLang="zh-CN" sz="2000" dirty="0" smtClean="0"/>
              <a:t>graphs as </a:t>
            </a:r>
            <a:r>
              <a:rPr lang="en-US" altLang="zh-CN" sz="2000" dirty="0"/>
              <a:t>much as </a:t>
            </a:r>
            <a:r>
              <a:rPr lang="en-US" altLang="zh-CN" sz="2000" dirty="0" smtClean="0"/>
              <a:t>possible.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compression</a:t>
            </a:r>
          </a:p>
          <a:p>
            <a:pPr lvl="1"/>
            <a:r>
              <a:rPr lang="en-US" altLang="zh-CN" sz="2000" dirty="0" smtClean="0"/>
              <a:t>It </a:t>
            </a:r>
            <a:r>
              <a:rPr lang="en-US" altLang="zh-CN" sz="2000" dirty="0" smtClean="0">
                <a:solidFill>
                  <a:srgbClr val="0066CC"/>
                </a:solidFill>
              </a:rPr>
              <a:t>generates small graphs from original data graphs </a:t>
            </a:r>
            <a:r>
              <a:rPr lang="en-US" altLang="zh-CN" sz="2000" dirty="0" smtClean="0"/>
              <a:t>that preserve the information only relevant to queries.</a:t>
            </a:r>
          </a:p>
          <a:p>
            <a:pPr lvl="1"/>
            <a:r>
              <a:rPr lang="en-US" altLang="zh-CN" sz="2000" dirty="0" smtClean="0"/>
              <a:t>A specific compression method is applied to a specific query application, such that data graph compression is not universal for all query applications.</a:t>
            </a:r>
          </a:p>
          <a:p>
            <a:pPr lvl="1"/>
            <a:r>
              <a:rPr lang="en-US" altLang="zh-CN" sz="2000" dirty="0" err="1" smtClean="0"/>
              <a:t>Reachability</a:t>
            </a:r>
            <a:r>
              <a:rPr lang="en-US" altLang="zh-CN" sz="2000" dirty="0" smtClean="0"/>
              <a:t> query, Neighbor query</a:t>
            </a:r>
          </a:p>
        </p:txBody>
      </p:sp>
    </p:spTree>
    <p:extLst>
      <p:ext uri="{BB962C8B-B14F-4D97-AF65-F5344CB8AC3E}">
        <p14:creationId xmlns="" xmlns:p14="http://schemas.microsoft.com/office/powerpoint/2010/main" val="14053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Data Preprocessing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08720"/>
            <a:ext cx="8712968" cy="4997240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Indexing</a:t>
            </a:r>
          </a:p>
          <a:p>
            <a:pPr marL="342900" lvl="1" indent="-342900">
              <a:buFontTx/>
              <a:buChar char="•"/>
            </a:pPr>
            <a:r>
              <a:rPr lang="en-US" altLang="zh-CN" sz="2000" dirty="0" smtClean="0"/>
              <a:t>There are mainly </a:t>
            </a:r>
            <a:r>
              <a:rPr lang="en-US" altLang="zh-CN" sz="2000" dirty="0" smtClean="0">
                <a:solidFill>
                  <a:srgbClr val="FF0000"/>
                </a:solidFill>
              </a:rPr>
              <a:t>three standards </a:t>
            </a:r>
            <a:r>
              <a:rPr lang="en-US" altLang="zh-CN" sz="2000" dirty="0" smtClean="0"/>
              <a:t>for measuring the goodness of an indexing method.</a:t>
            </a:r>
          </a:p>
          <a:p>
            <a:pPr lvl="1"/>
            <a:r>
              <a:rPr lang="en-US" altLang="zh-CN" sz="2000" dirty="0" smtClean="0"/>
              <a:t>The</a:t>
            </a:r>
            <a:r>
              <a:rPr lang="en-US" altLang="zh-CN" sz="2000" dirty="0" smtClean="0">
                <a:solidFill>
                  <a:srgbClr val="0066CC"/>
                </a:solidFill>
              </a:rPr>
              <a:t> space </a:t>
            </a:r>
            <a:r>
              <a:rPr lang="en-US" altLang="zh-CN" sz="2000" dirty="0" smtClean="0"/>
              <a:t>of a graph index</a:t>
            </a: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Establishing time </a:t>
            </a:r>
            <a:r>
              <a:rPr lang="en-US" altLang="zh-CN" sz="2000" dirty="0" smtClean="0"/>
              <a:t>for a graph index</a:t>
            </a:r>
            <a:endParaRPr lang="en-US" altLang="zh-CN" sz="2000" dirty="0" smtClean="0">
              <a:solidFill>
                <a:srgbClr val="0066CC"/>
              </a:solidFill>
            </a:endParaRPr>
          </a:p>
          <a:p>
            <a:pPr lvl="1"/>
            <a:r>
              <a:rPr lang="en-US" altLang="zh-CN" sz="2000" dirty="0" smtClean="0">
                <a:solidFill>
                  <a:srgbClr val="0066CC"/>
                </a:solidFill>
              </a:rPr>
              <a:t>Query time </a:t>
            </a:r>
            <a:r>
              <a:rPr lang="en-US" altLang="zh-CN" sz="2000" dirty="0" smtClean="0"/>
              <a:t>with a graph index</a:t>
            </a:r>
          </a:p>
          <a:p>
            <a:pPr marL="342900" lvl="1" indent="-342900">
              <a:buFontTx/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Data partitioning</a:t>
            </a:r>
          </a:p>
          <a:p>
            <a:pPr lvl="1"/>
            <a:r>
              <a:rPr lang="en-US" altLang="zh-CN" sz="2000" dirty="0" smtClean="0"/>
              <a:t>Partition a data graph to relatively “small” graphs</a:t>
            </a:r>
          </a:p>
          <a:p>
            <a:pPr lvl="1"/>
            <a:r>
              <a:rPr lang="en-US" altLang="zh-CN" sz="2000" dirty="0" smtClean="0"/>
              <a:t>Hash function is a simple approach for random partitioning.</a:t>
            </a:r>
          </a:p>
          <a:p>
            <a:pPr lvl="1"/>
            <a:r>
              <a:rPr lang="en-US" altLang="zh-CN" sz="2000" dirty="0" smtClean="0"/>
              <a:t>There are well established tools, e.g. </a:t>
            </a:r>
            <a:r>
              <a:rPr lang="en-US" altLang="zh-CN" sz="2000" dirty="0" err="1" smtClean="0"/>
              <a:t>Metis</a:t>
            </a:r>
            <a:r>
              <a:rPr lang="en-US" altLang="zh-CN" sz="2000" dirty="0" smtClean="0"/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05897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Summary</a:t>
            </a:r>
          </a:p>
        </p:txBody>
      </p:sp>
    </p:spTree>
    <p:extLst>
      <p:ext uri="{BB962C8B-B14F-4D97-AF65-F5344CB8AC3E}">
        <p14:creationId xmlns="" xmlns:p14="http://schemas.microsoft.com/office/powerpoint/2010/main" val="323032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3857576"/>
            <a:ext cx="3328046" cy="2739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2664296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Graph search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is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a common practice in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transportation networks, 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due to the wide application </a:t>
            </a:r>
            <a:r>
              <a:rPr lang="en-US" altLang="zh-CN" sz="2000" dirty="0">
                <a:ea typeface="Arial Unicode MS" pitchFamily="34" charset="-122"/>
                <a:cs typeface="Arial Unicode MS" pitchFamily="34" charset="-122"/>
              </a:rPr>
              <a:t>of 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Location-Based </a:t>
            </a:r>
            <a:r>
              <a:rPr lang="en-US" altLang="zh-CN" sz="2000" dirty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en-US" altLang="zh-CN" sz="2000" dirty="0" smtClean="0">
                <a:solidFill>
                  <a:srgbClr val="FF0000"/>
                </a:solidFill>
                <a:ea typeface="Arial Unicode MS" pitchFamily="34" charset="-122"/>
                <a:cs typeface="Arial Unicode MS" pitchFamily="34" charset="-122"/>
              </a:rPr>
              <a:t>ervices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.</a:t>
            </a:r>
          </a:p>
          <a:p>
            <a:pPr marL="342900" lvl="1" indent="-342900">
              <a:buChar char="•"/>
            </a:pPr>
            <a:r>
              <a:rPr lang="en-US" altLang="zh-CN" sz="2000" b="1" dirty="0" smtClean="0">
                <a:solidFill>
                  <a:srgbClr val="0066CC"/>
                </a:solidFill>
                <a:ea typeface="Arial Unicode MS" pitchFamily="34" charset="-122"/>
                <a:cs typeface="Arial Unicode MS" pitchFamily="34" charset="-122"/>
              </a:rPr>
              <a:t>Example</a:t>
            </a:r>
            <a:r>
              <a:rPr lang="en-US" altLang="zh-CN" sz="2000" dirty="0" smtClean="0">
                <a:ea typeface="Arial Unicode MS" pitchFamily="34" charset="-122"/>
                <a:cs typeface="Arial Unicode MS" pitchFamily="34" charset="-122"/>
              </a:rPr>
              <a:t>: Mark, a driver in the U.S. who wants to go from Irvine to Riverside in California. </a:t>
            </a:r>
          </a:p>
          <a:p>
            <a:pPr lvl="1">
              <a:spcBef>
                <a:spcPts val="1200"/>
              </a:spcBef>
            </a:pPr>
            <a:r>
              <a:rPr lang="en-US" altLang="zh-CN" sz="1800" kern="1200" dirty="0" smtClean="0">
                <a:cs typeface="+mn-cs"/>
              </a:rPr>
              <a:t>If </a:t>
            </a:r>
            <a:r>
              <a:rPr lang="en-US" altLang="zh-CN" sz="1800" kern="1200" dirty="0">
                <a:cs typeface="+mn-cs"/>
              </a:rPr>
              <a:t>Mark wants to reach </a:t>
            </a:r>
            <a:r>
              <a:rPr lang="en-US" altLang="zh-CN" sz="1800" kern="1200" dirty="0" smtClean="0">
                <a:cs typeface="+mn-cs"/>
              </a:rPr>
              <a:t>Riverside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by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his </a:t>
            </a:r>
            <a:r>
              <a:rPr lang="en-US" altLang="zh-CN" sz="1800" b="1" kern="1200" dirty="0">
                <a:solidFill>
                  <a:srgbClr val="FF0000"/>
                </a:solidFill>
                <a:cs typeface="+mn-cs"/>
              </a:rPr>
              <a:t>car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 </a:t>
            </a:r>
            <a:r>
              <a:rPr lang="en-US" altLang="zh-CN" sz="1800" kern="1200" dirty="0">
                <a:solidFill>
                  <a:srgbClr val="3366CC"/>
                </a:solidFill>
                <a:cs typeface="+mn-cs"/>
              </a:rPr>
              <a:t>in the shortest time</a:t>
            </a:r>
            <a:r>
              <a:rPr lang="en-US" altLang="zh-CN" sz="1800" kern="1200" dirty="0">
                <a:cs typeface="+mn-cs"/>
              </a:rPr>
              <a:t>, the problem can be expressed as </a:t>
            </a:r>
            <a:r>
              <a:rPr lang="en-US" altLang="zh-CN" sz="1800" kern="1200" dirty="0" smtClean="0">
                <a:cs typeface="+mn-cs"/>
              </a:rPr>
              <a:t>the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shortest </a:t>
            </a:r>
            <a:r>
              <a:rPr lang="en-US" altLang="zh-CN" sz="1800" kern="1200" dirty="0">
                <a:solidFill>
                  <a:srgbClr val="FF0000"/>
                </a:solidFill>
                <a:cs typeface="+mn-cs"/>
              </a:rPr>
              <a:t>path </a:t>
            </a:r>
            <a:r>
              <a:rPr lang="en-US" altLang="zh-CN" sz="1800" kern="1200" dirty="0" smtClean="0">
                <a:solidFill>
                  <a:srgbClr val="FF0000"/>
                </a:solidFill>
                <a:cs typeface="+mn-cs"/>
              </a:rPr>
              <a:t>problem</a:t>
            </a:r>
            <a:r>
              <a:rPr lang="en-US" altLang="zh-CN" sz="1800" kern="1200" dirty="0" smtClean="0">
                <a:cs typeface="+mn-cs"/>
              </a:rPr>
              <a:t>. Then </a:t>
            </a:r>
            <a:r>
              <a:rPr lang="en-US" altLang="zh-CN" sz="1800" kern="1200" dirty="0">
                <a:cs typeface="+mn-cs"/>
              </a:rPr>
              <a:t>by using existing methods, we can get the shortest path from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Irvine, CA </a:t>
            </a:r>
            <a:r>
              <a:rPr lang="en-US" altLang="zh-CN" sz="1800" kern="1200" dirty="0">
                <a:cs typeface="+mn-cs"/>
              </a:rPr>
              <a:t>to </a:t>
            </a:r>
            <a:r>
              <a:rPr lang="en-US" altLang="zh-CN" sz="1800" i="1" kern="1200" dirty="0">
                <a:solidFill>
                  <a:srgbClr val="0066CC"/>
                </a:solidFill>
                <a:cs typeface="+mn-cs"/>
              </a:rPr>
              <a:t>Riverside, CA </a:t>
            </a:r>
            <a:r>
              <a:rPr lang="en-US" altLang="zh-CN" sz="1800" kern="1200" dirty="0" smtClean="0">
                <a:cs typeface="+mn-cs"/>
              </a:rPr>
              <a:t>traveling </a:t>
            </a:r>
            <a:r>
              <a:rPr lang="en-US" altLang="zh-CN" sz="1800" kern="1200" dirty="0">
                <a:cs typeface="+mn-cs"/>
              </a:rPr>
              <a:t>along State Route 261</a:t>
            </a:r>
            <a:r>
              <a:rPr lang="en-US" altLang="zh-CN" sz="1800" kern="1200" dirty="0" smtClean="0">
                <a:cs typeface="+mn-cs"/>
              </a:rPr>
              <a:t>.</a:t>
            </a:r>
          </a:p>
          <a:p>
            <a:pPr lvl="1"/>
            <a:endParaRPr lang="en-US" altLang="zh-CN" sz="2000" kern="1200" dirty="0"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009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Transport routing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[4]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4194954"/>
            <a:ext cx="54006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en-US" altLang="zh-CN" dirty="0" smtClean="0">
                <a:latin typeface="Arial Unicode MS" pitchFamily="34" charset="-122"/>
                <a:ea typeface="+mn-ea"/>
              </a:rPr>
              <a:t>If Mark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drives a </a:t>
            </a:r>
            <a:r>
              <a:rPr lang="en-US" altLang="zh-CN" b="1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truck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delivering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hazardous materials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may not be allowed  to cross over some bridges or railroad crossings. This time we can use a </a:t>
            </a:r>
            <a:r>
              <a:rPr lang="en-US" altLang="zh-CN" dirty="0" smtClean="0">
                <a:solidFill>
                  <a:srgbClr val="0066CC"/>
                </a:solidFill>
                <a:latin typeface="Arial Unicode MS" pitchFamily="34" charset="-122"/>
                <a:ea typeface="+mn-ea"/>
              </a:rPr>
              <a:t>pattern graph containing </a:t>
            </a:r>
            <a:r>
              <a:rPr lang="en-US" altLang="zh-CN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specific route constraints </a:t>
            </a:r>
            <a:r>
              <a:rPr lang="en-US" altLang="zh-CN" dirty="0" smtClean="0">
                <a:latin typeface="Arial Unicode MS" pitchFamily="34" charset="-122"/>
                <a:ea typeface="+mn-ea"/>
              </a:rPr>
              <a:t>(such as regular expressions) to find the optimal transport routes.</a:t>
            </a:r>
            <a:endParaRPr lang="en-US" altLang="zh-CN" dirty="0">
              <a:latin typeface="Arial Unicode MS" pitchFamily="34" charset="-122"/>
              <a:ea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084168" y="6093296"/>
            <a:ext cx="432048" cy="432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386476" y="3933056"/>
            <a:ext cx="432048" cy="432048"/>
          </a:xfrm>
          <a:prstGeom prst="ellipse">
            <a:avLst/>
          </a:prstGeom>
          <a:noFill/>
          <a:ln w="28575">
            <a:solidFill>
              <a:srgbClr val="000099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1599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3528" y="1052736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introduced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 search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: a new paradigm for social computing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528" y="1772816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indent="-342900" eaLnBrk="0" hangingPunct="0">
              <a:spcBef>
                <a:spcPts val="0"/>
              </a:spcBef>
            </a:pP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We have discussed the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history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 and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applications</a:t>
            </a:r>
            <a:r>
              <a:rPr lang="en-US" altLang="zh-CN" sz="2000" kern="0" dirty="0" smtClean="0">
                <a:solidFill>
                  <a:srgbClr val="000000"/>
                </a:solidFill>
                <a:latin typeface="Arial Unicode MS" pitchFamily="34" charset="-122"/>
              </a:rPr>
              <a:t> of </a:t>
            </a:r>
            <a:r>
              <a:rPr lang="en-US" altLang="zh-CN" sz="2000" dirty="0">
                <a:solidFill>
                  <a:schemeClr val="tx1"/>
                </a:solidFill>
              </a:rPr>
              <a:t>graph </a:t>
            </a:r>
            <a:r>
              <a:rPr lang="en-US" altLang="zh-CN" sz="2000" dirty="0" smtClean="0">
                <a:solidFill>
                  <a:schemeClr val="tx1"/>
                </a:solidFill>
              </a:rPr>
              <a:t>search</a:t>
            </a:r>
            <a:endParaRPr lang="en-US" altLang="zh-CN" kern="0" dirty="0">
              <a:solidFill>
                <a:schemeClr val="tx1"/>
              </a:solidFill>
              <a:latin typeface="Arial Unicode MS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2636912"/>
            <a:ext cx="8568952" cy="139730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introduced and analyzed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three</a:t>
            </a:r>
            <a:r>
              <a:rPr lang="en-US" altLang="zh-CN" sz="2000" dirty="0" smtClean="0">
                <a:solidFill>
                  <a:srgbClr val="00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types of graph search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Cohesive </a:t>
            </a:r>
            <a:r>
              <a:rPr lang="en-US" altLang="zh-CN" kern="0" dirty="0" err="1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subgraphs</a:t>
            </a:r>
            <a:endParaRPr lang="en-US" altLang="zh-CN" kern="0" dirty="0">
              <a:solidFill>
                <a:srgbClr val="3366C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Keyword search on graphs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kern="0" dirty="0">
                <a:solidFill>
                  <a:srgbClr val="3366C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Graph pattern matching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23528" y="4437112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also discussed the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challenges and related techniques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3528" y="5301208"/>
            <a:ext cx="856895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We have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presented some 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useful techniques 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to solve the problems</a:t>
            </a:r>
          </a:p>
        </p:txBody>
      </p:sp>
    </p:spTree>
    <p:extLst>
      <p:ext uri="{BB962C8B-B14F-4D97-AF65-F5344CB8AC3E}">
        <p14:creationId xmlns="" xmlns:p14="http://schemas.microsoft.com/office/powerpoint/2010/main" val="298274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References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908720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/>
              <a:t>[1] Chao Liu, Chen </a:t>
            </a:r>
            <a:r>
              <a:rPr lang="en-US" altLang="zh-CN" sz="1600" dirty="0" err="1" smtClean="0"/>
              <a:t>Chen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Jiawei</a:t>
            </a:r>
            <a:r>
              <a:rPr lang="en-US" altLang="zh-CN" sz="1600" dirty="0" smtClean="0"/>
              <a:t> Han and Philip S. Yu, GPLAG: detection of software plagiarism by program dependence graph analysis. KDD 2006.</a:t>
            </a:r>
          </a:p>
          <a:p>
            <a:pPr>
              <a:buNone/>
            </a:pPr>
            <a:r>
              <a:rPr lang="en-US" altLang="zh-CN" sz="1600" dirty="0" smtClean="0"/>
              <a:t>[2] J. </a:t>
            </a:r>
            <a:r>
              <a:rPr lang="en-US" altLang="zh-CN" sz="1600" dirty="0" err="1" smtClean="0"/>
              <a:t>Ferrante</a:t>
            </a:r>
            <a:r>
              <a:rPr lang="en-US" altLang="zh-CN" sz="1600" dirty="0" smtClean="0"/>
              <a:t>, K. J. </a:t>
            </a:r>
            <a:r>
              <a:rPr lang="en-US" altLang="zh-CN" sz="1600" dirty="0" err="1" smtClean="0"/>
              <a:t>Ottenstein</a:t>
            </a:r>
            <a:r>
              <a:rPr lang="en-US" altLang="zh-CN" sz="1600" dirty="0" smtClean="0"/>
              <a:t>, and J. D. Warren. The program dependence graph and its use in optimization. ACM Trans. Program. Lang. Syst., 9(3):319–349, 1987.</a:t>
            </a:r>
          </a:p>
          <a:p>
            <a:pPr>
              <a:buNone/>
            </a:pPr>
            <a:r>
              <a:rPr lang="en-US" altLang="zh-CN" sz="1600" dirty="0" smtClean="0"/>
              <a:t>[3]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Yang Cao, 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and 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Distributed Graph Pattern Matching, WWW 2012.</a:t>
            </a:r>
          </a:p>
          <a:p>
            <a:pPr>
              <a:buNone/>
            </a:pPr>
            <a:r>
              <a:rPr lang="en-US" altLang="zh-CN" sz="1600" dirty="0" smtClean="0"/>
              <a:t>[4] Rice, M. and </a:t>
            </a:r>
            <a:r>
              <a:rPr lang="en-US" altLang="zh-CN" sz="1600" dirty="0" err="1" smtClean="0"/>
              <a:t>Tsotras</a:t>
            </a:r>
            <a:r>
              <a:rPr lang="en-US" altLang="zh-CN" sz="1600" dirty="0" smtClean="0"/>
              <a:t>, V.J., Graph indexing of road networks for shortest path queries with label </a:t>
            </a:r>
            <a:r>
              <a:rPr lang="en-US" altLang="zh-CN" sz="1600" dirty="0" err="1" smtClean="0"/>
              <a:t>restrictions,VLDB</a:t>
            </a:r>
            <a:r>
              <a:rPr lang="en-US" altLang="zh-CN" sz="1600" dirty="0" smtClean="0"/>
              <a:t> 2010.</a:t>
            </a:r>
          </a:p>
          <a:p>
            <a:pPr>
              <a:buNone/>
            </a:pPr>
            <a:r>
              <a:rPr lang="en-US" altLang="zh-CN" sz="1600" dirty="0" smtClean="0"/>
              <a:t>[5] David A. Bader and </a:t>
            </a:r>
            <a:r>
              <a:rPr lang="en-US" altLang="zh-CN" sz="1600" dirty="0" err="1" smtClean="0"/>
              <a:t>Kamesh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Madduri</a:t>
            </a:r>
            <a:r>
              <a:rPr lang="en-US" altLang="zh-CN" sz="1600" dirty="0" smtClean="0"/>
              <a:t>, A graph-theoretic analysis of the human protein-interaction network using </a:t>
            </a:r>
            <a:r>
              <a:rPr lang="en-US" altLang="zh-CN" sz="1600" dirty="0" err="1" smtClean="0"/>
              <a:t>multicore</a:t>
            </a:r>
            <a:r>
              <a:rPr lang="en-US" altLang="zh-CN" sz="1600" dirty="0" smtClean="0"/>
              <a:t> parallel algorithms. Parallel Computing 2008.</a:t>
            </a:r>
          </a:p>
          <a:p>
            <a:pPr>
              <a:buNone/>
            </a:pPr>
            <a:r>
              <a:rPr lang="en-US" altLang="zh-CN" sz="1600" dirty="0" smtClean="0"/>
              <a:t>[6]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Yang Cao, 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and 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Social Networks and Graph Matching.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Communications of CCF, 2012. </a:t>
            </a:r>
          </a:p>
          <a:p>
            <a:pPr>
              <a:buNone/>
            </a:pPr>
            <a:r>
              <a:rPr lang="en-US" altLang="zh-CN" sz="1600" dirty="0" smtClean="0"/>
              <a:t>[7] C. C. </a:t>
            </a:r>
            <a:r>
              <a:rPr lang="en-US" altLang="zh-CN" sz="1600" dirty="0" err="1" smtClean="0"/>
              <a:t>Aggarwal</a:t>
            </a:r>
            <a:r>
              <a:rPr lang="en-US" altLang="zh-CN" sz="1600" dirty="0" smtClean="0"/>
              <a:t> and H. Wang. Managing and Mining Graph Data. Springer, 2010.</a:t>
            </a:r>
          </a:p>
          <a:p>
            <a:pPr>
              <a:buNone/>
            </a:pPr>
            <a:r>
              <a:rPr lang="en-US" altLang="zh-CN" sz="1600" dirty="0" smtClean="0"/>
              <a:t>[8]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 Adding Regular Expressions to Graph </a:t>
            </a:r>
            <a:r>
              <a:rPr lang="en-US" altLang="zh-CN" sz="1600" dirty="0" err="1" smtClean="0"/>
              <a:t>Reachability</a:t>
            </a:r>
            <a:r>
              <a:rPr lang="en-US" altLang="zh-CN" sz="1600" dirty="0" smtClean="0"/>
              <a:t> and Pattern Queries. ICDE 2011.</a:t>
            </a:r>
          </a:p>
          <a:p>
            <a:pPr>
              <a:buNone/>
            </a:pPr>
            <a:r>
              <a:rPr lang="en-US" altLang="zh-CN" sz="1600" dirty="0" smtClean="0"/>
              <a:t>[9]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Graph Pattern Matching: From Intractable to Polynomial Time. VLDB 2010.</a:t>
            </a:r>
          </a:p>
          <a:p>
            <a:pPr>
              <a:buNone/>
            </a:pPr>
            <a:r>
              <a:rPr lang="en-US" altLang="zh-CN" sz="1600" dirty="0" smtClean="0"/>
              <a:t>[10] 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</a:t>
            </a:r>
            <a:r>
              <a:rPr lang="en-US" altLang="zh-CN" sz="1600" dirty="0" err="1" smtClean="0"/>
              <a:t>Jianzhong</a:t>
            </a:r>
            <a:r>
              <a:rPr lang="en-US" altLang="zh-CN" sz="1600" dirty="0" smtClean="0"/>
              <a:t> Li,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 Nan Tang, and </a:t>
            </a:r>
            <a:r>
              <a:rPr lang="en-US" altLang="zh-CN" sz="1600" dirty="0" err="1" smtClean="0"/>
              <a:t>Yinghui</a:t>
            </a:r>
            <a:r>
              <a:rPr lang="en-US" altLang="zh-CN" sz="1600" dirty="0" smtClean="0"/>
              <a:t> Wu, Graph Homomorphism Revisited for Graph Matching.  VLDB 2010.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References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908720"/>
            <a:ext cx="8501122" cy="5429288"/>
          </a:xfrm>
        </p:spPr>
        <p:txBody>
          <a:bodyPr/>
          <a:lstStyle/>
          <a:p>
            <a:pPr>
              <a:buNone/>
            </a:pPr>
            <a:r>
              <a:rPr lang="en-US" altLang="zh-CN" sz="1600" dirty="0" smtClean="0"/>
              <a:t>[11] </a:t>
            </a:r>
            <a:r>
              <a:rPr lang="en-US" altLang="zh-CN" sz="1600" dirty="0" err="1" smtClean="0"/>
              <a:t>Hossein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Maserrat</a:t>
            </a:r>
            <a:r>
              <a:rPr lang="en-US" altLang="zh-CN" sz="1600" dirty="0" smtClean="0"/>
              <a:t> and </a:t>
            </a:r>
            <a:r>
              <a:rPr lang="en-US" altLang="zh-CN" sz="1600" dirty="0" err="1" smtClean="0"/>
              <a:t>Jian</a:t>
            </a:r>
            <a:r>
              <a:rPr lang="en-US" altLang="zh-CN" sz="1600" dirty="0" smtClean="0"/>
              <a:t> Pei, Neighbor query friendly compression of social networks. KDD 2010.</a:t>
            </a:r>
          </a:p>
          <a:p>
            <a:pPr>
              <a:buNone/>
            </a:pPr>
            <a:r>
              <a:rPr lang="en-US" altLang="zh-CN" sz="1600" dirty="0" smtClean="0"/>
              <a:t>[12] Brian </a:t>
            </a:r>
            <a:r>
              <a:rPr lang="en-US" altLang="zh-CN" sz="1600" dirty="0" err="1" smtClean="0"/>
              <a:t>Gallaghe</a:t>
            </a:r>
            <a:r>
              <a:rPr lang="en-US" altLang="zh-CN" sz="1600" dirty="0" smtClean="0"/>
              <a:t>, Matching structure and semantics: A survey on graph-based pattern matching. AAAI FS. 2006.</a:t>
            </a:r>
          </a:p>
          <a:p>
            <a:pPr>
              <a:buNone/>
            </a:pPr>
            <a:r>
              <a:rPr lang="en-US" altLang="zh-CN" sz="1600" dirty="0" smtClean="0"/>
              <a:t>[13] Marko A. Rodriguez, Peter </a:t>
            </a:r>
            <a:r>
              <a:rPr lang="en-US" altLang="zh-CN" sz="1600" dirty="0" err="1" smtClean="0"/>
              <a:t>Neubauer</a:t>
            </a:r>
            <a:r>
              <a:rPr lang="en-US" altLang="zh-CN" sz="1600" dirty="0" smtClean="0"/>
              <a:t>: The Graph Traversal Pattern. Graph Data Management 2011: 29-46</a:t>
            </a:r>
          </a:p>
          <a:p>
            <a:pPr>
              <a:buNone/>
            </a:pPr>
            <a:r>
              <a:rPr lang="en-US" altLang="zh-CN" sz="1600" dirty="0" smtClean="0"/>
              <a:t>[14] </a:t>
            </a:r>
            <a:r>
              <a:rPr lang="en-US" altLang="zh-CN" sz="1600" dirty="0" err="1" smtClean="0"/>
              <a:t>S.Wasserman</a:t>
            </a:r>
            <a:r>
              <a:rPr lang="en-US" altLang="zh-CN" sz="1600" dirty="0" smtClean="0"/>
              <a:t> and K. Faust. Social Network Analysis: Methods and Applications. Cambridge University Press, 1994.</a:t>
            </a:r>
          </a:p>
          <a:p>
            <a:pPr>
              <a:buNone/>
            </a:pPr>
            <a:r>
              <a:rPr lang="en-US" altLang="zh-CN" sz="1600" dirty="0" smtClean="0"/>
              <a:t>[15] </a:t>
            </a:r>
            <a:r>
              <a:rPr lang="en-US" altLang="zh-CN" sz="1600" dirty="0" err="1" smtClean="0"/>
              <a:t>Mehdi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Kargar</a:t>
            </a:r>
            <a:r>
              <a:rPr lang="en-US" altLang="zh-CN" sz="1600" dirty="0" smtClean="0"/>
              <a:t>, </a:t>
            </a:r>
            <a:r>
              <a:rPr lang="en-US" altLang="zh-CN" sz="1600" dirty="0" err="1" smtClean="0"/>
              <a:t>Aijun</a:t>
            </a:r>
            <a:r>
              <a:rPr lang="en-US" altLang="zh-CN" sz="1600" dirty="0" smtClean="0"/>
              <a:t> An: Keyword Search in Graphs: Finding r-cliques. In VLDB Conference, 2011.</a:t>
            </a:r>
          </a:p>
          <a:p>
            <a:pPr>
              <a:buNone/>
            </a:pPr>
            <a:r>
              <a:rPr lang="en-US" altLang="zh-CN" sz="1600" dirty="0" smtClean="0"/>
              <a:t>[16] </a:t>
            </a:r>
            <a:r>
              <a:rPr lang="en-US" altLang="zh-CN" sz="1600" dirty="0" err="1" smtClean="0"/>
              <a:t>Shuai</a:t>
            </a:r>
            <a:r>
              <a:rPr lang="en-US" altLang="zh-CN" sz="1600" dirty="0" smtClean="0"/>
              <a:t> Ma, Yang Cao, 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 </a:t>
            </a:r>
            <a:r>
              <a:rPr lang="en-US" altLang="zh-CN" sz="1600" dirty="0" err="1" smtClean="0"/>
              <a:t>Jinpeng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Huai</a:t>
            </a:r>
            <a:r>
              <a:rPr lang="en-US" altLang="zh-CN" sz="1600" dirty="0" smtClean="0"/>
              <a:t>, and </a:t>
            </a:r>
            <a:r>
              <a:rPr lang="en-US" altLang="zh-CN" sz="1600" dirty="0" err="1" smtClean="0"/>
              <a:t>Tianyu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Wo</a:t>
            </a:r>
            <a:r>
              <a:rPr lang="en-US" altLang="zh-CN" sz="1600" dirty="0" smtClean="0"/>
              <a:t>, Capturing Topology in Graph Pattern Matching. VLDB 2012.</a:t>
            </a:r>
          </a:p>
          <a:p>
            <a:pPr>
              <a:buNone/>
            </a:pPr>
            <a:r>
              <a:rPr lang="en-US" altLang="zh-CN" sz="1600" dirty="0" smtClean="0"/>
              <a:t>[17] </a:t>
            </a:r>
            <a:r>
              <a:rPr lang="en-US" altLang="zh-CN" sz="1600" dirty="0" err="1" smtClean="0"/>
              <a:t>Wenfei</a:t>
            </a:r>
            <a:r>
              <a:rPr lang="en-US" altLang="zh-CN" sz="1600" dirty="0" smtClean="0"/>
              <a:t> Fan, Graph Pattern Matching Revised for Social Network Analysis. ICDT 2012.</a:t>
            </a:r>
          </a:p>
          <a:p>
            <a:pPr>
              <a:buNone/>
            </a:pPr>
            <a:r>
              <a:rPr lang="en-US" altLang="zh-CN" sz="1600" dirty="0" smtClean="0"/>
              <a:t>[18] </a:t>
            </a:r>
            <a:r>
              <a:rPr lang="en-US" altLang="zh-CN" sz="1600" dirty="0" err="1" smtClean="0"/>
              <a:t>Eytan</a:t>
            </a:r>
            <a:r>
              <a:rPr lang="en-US" altLang="zh-CN" sz="1600" dirty="0" smtClean="0"/>
              <a:t> Adar and Christopher Re, Managing Uncertainty in Social Networks, IEEE Data Eng. Bull., pp.15-22, 30(2), 2007.</a:t>
            </a:r>
          </a:p>
          <a:p>
            <a:pPr>
              <a:buNone/>
            </a:pPr>
            <a:r>
              <a:rPr lang="en-US" altLang="zh-CN" sz="1600" dirty="0" smtClean="0"/>
              <a:t>[19] </a:t>
            </a:r>
            <a:r>
              <a:rPr lang="en-US" altLang="zh-CN" sz="1600" dirty="0" err="1" smtClean="0"/>
              <a:t>Gueorgi</a:t>
            </a:r>
            <a:r>
              <a:rPr lang="en-US" altLang="zh-CN" sz="1600" dirty="0" smtClean="0"/>
              <a:t> </a:t>
            </a:r>
            <a:r>
              <a:rPr lang="en-US" altLang="zh-CN" sz="1600" dirty="0" err="1" smtClean="0"/>
              <a:t>Kossinets</a:t>
            </a:r>
            <a:r>
              <a:rPr lang="en-US" altLang="zh-CN" sz="1600" dirty="0" smtClean="0"/>
              <a:t>, Effects of missing data in social networks. Social Networks 28:247-268, 2006.</a:t>
            </a:r>
          </a:p>
          <a:p>
            <a:pPr>
              <a:buNone/>
            </a:pPr>
            <a:r>
              <a:rPr lang="en-US" altLang="zh-CN" sz="1600" dirty="0" smtClean="0"/>
              <a:t>[20] Daniel </a:t>
            </a:r>
            <a:r>
              <a:rPr lang="en-US" altLang="zh-CN" sz="1600" dirty="0" err="1" smtClean="0"/>
              <a:t>Peng</a:t>
            </a:r>
            <a:r>
              <a:rPr lang="en-US" altLang="zh-CN" sz="1600" dirty="0" smtClean="0"/>
              <a:t>, Frank </a:t>
            </a:r>
            <a:r>
              <a:rPr lang="en-US" altLang="zh-CN" sz="1600" dirty="0" err="1" smtClean="0"/>
              <a:t>Dabek</a:t>
            </a:r>
            <a:r>
              <a:rPr lang="en-US" altLang="zh-CN" sz="1600" dirty="0" smtClean="0"/>
              <a:t>: Large-scale Incremental Processing Using Distributed Transactions and Notifications. OSDI 2010.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734419"/>
            <a:ext cx="5078938" cy="2016224"/>
          </a:xfrm>
        </p:spPr>
        <p:txBody>
          <a:bodyPr/>
          <a:lstStyle/>
          <a:p>
            <a:pPr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Homepage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2"/>
              </a:rPr>
              <a:t>http://mashuai.buaa.edu.cn</a:t>
            </a:r>
            <a:endParaRPr lang="en-US" altLang="zh-CN" sz="2000" dirty="0" smtClean="0"/>
          </a:p>
          <a:p>
            <a:pPr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Email</a:t>
            </a:r>
            <a:r>
              <a:rPr lang="en-US" altLang="zh-CN" sz="2000" dirty="0" smtClean="0"/>
              <a:t>: </a:t>
            </a:r>
            <a:r>
              <a:rPr lang="en-US" altLang="zh-CN" sz="2000" dirty="0" smtClean="0">
                <a:hlinkClick r:id="rId3"/>
              </a:rPr>
              <a:t>mashuai@buaa.edu.cn</a:t>
            </a:r>
            <a:endParaRPr lang="en-US" altLang="zh-CN" sz="2000" dirty="0" smtClean="0"/>
          </a:p>
          <a:p>
            <a:pPr>
              <a:spcBef>
                <a:spcPts val="1200"/>
              </a:spcBef>
              <a:buNone/>
            </a:pPr>
            <a:r>
              <a:rPr lang="en-US" altLang="zh-CN" sz="2000" b="1" dirty="0" smtClean="0">
                <a:solidFill>
                  <a:srgbClr val="000099"/>
                </a:solidFill>
              </a:rPr>
              <a:t>Address</a:t>
            </a:r>
            <a:r>
              <a:rPr lang="en-US" altLang="zh-CN" sz="2000" dirty="0" smtClean="0"/>
              <a:t>:   Room G1122,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smtClean="0"/>
              <a:t>		    New Main Building,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dirty="0" smtClean="0"/>
              <a:t>                 </a:t>
            </a:r>
            <a:r>
              <a:rPr lang="en-US" altLang="zh-CN" sz="2000" dirty="0" err="1" smtClean="0"/>
              <a:t>Beihang</a:t>
            </a:r>
            <a:r>
              <a:rPr lang="en-US" altLang="zh-CN" sz="2000" dirty="0" smtClean="0"/>
              <a:t> University</a:t>
            </a:r>
          </a:p>
          <a:p>
            <a:pPr>
              <a:buNone/>
            </a:pP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pic>
        <p:nvPicPr>
          <p:cNvPr id="1026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8184" y="2806427"/>
            <a:ext cx="1524000" cy="1990725"/>
          </a:xfrm>
          <a:prstGeom prst="rect">
            <a:avLst/>
          </a:prstGeom>
          <a:noFill/>
        </p:spPr>
      </p:pic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39552" y="980728"/>
            <a:ext cx="835292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1" lang="en-US" altLang="zh-CN" sz="2400" b="1" dirty="0" smtClean="0">
                <a:solidFill>
                  <a:srgbClr val="000099"/>
                </a:solidFill>
              </a:rPr>
              <a:t>Acknowledgement</a:t>
            </a:r>
            <a:r>
              <a:rPr kumimoji="1" lang="en-US" altLang="zh-CN" sz="2400" dirty="0" smtClean="0"/>
              <a:t>: </a:t>
            </a:r>
          </a:p>
          <a:p>
            <a:pPr>
              <a:spcBef>
                <a:spcPts val="600"/>
              </a:spcBef>
            </a:pPr>
            <a:r>
              <a:rPr kumimoji="1" lang="en-US" altLang="zh-CN" sz="2000" dirty="0" smtClean="0"/>
              <a:t>Yang Cao, </a:t>
            </a:r>
            <a:r>
              <a:rPr kumimoji="1" lang="en-US" altLang="zh-CN" sz="2000" dirty="0" err="1" smtClean="0">
                <a:solidFill>
                  <a:srgbClr val="000099"/>
                </a:solidFill>
              </a:rPr>
              <a:t>Wenfei</a:t>
            </a:r>
            <a:r>
              <a:rPr kumimoji="1" lang="en-US" altLang="zh-CN" sz="2000" dirty="0" smtClean="0">
                <a:solidFill>
                  <a:srgbClr val="000099"/>
                </a:solidFill>
              </a:rPr>
              <a:t> Fan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Kaiyu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Feng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Jinpeng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Huai</a:t>
            </a:r>
            <a:r>
              <a:rPr lang="en-US" altLang="zh-CN" sz="2000" dirty="0" smtClean="0"/>
              <a:t>, </a:t>
            </a:r>
            <a:r>
              <a:rPr lang="en-US" altLang="zh-CN" sz="2000" dirty="0" err="1" smtClean="0"/>
              <a:t>Jia</a:t>
            </a:r>
            <a:r>
              <a:rPr lang="en-US" altLang="zh-CN" sz="2000" dirty="0" smtClean="0"/>
              <a:t> Li, </a:t>
            </a:r>
            <a:r>
              <a:rPr lang="en-US" altLang="zh-CN" sz="2000" dirty="0" err="1" smtClean="0"/>
              <a:t>Jianzhong</a:t>
            </a:r>
            <a:r>
              <a:rPr lang="en-US" altLang="zh-CN" sz="2000" dirty="0" smtClean="0"/>
              <a:t> Li, </a:t>
            </a:r>
            <a:r>
              <a:rPr lang="en-US" altLang="zh-CN" sz="2000" dirty="0" err="1" smtClean="0"/>
              <a:t>Xudong</a:t>
            </a:r>
            <a:r>
              <a:rPr lang="en-US" altLang="zh-CN" sz="2000" dirty="0" smtClean="0"/>
              <a:t> Liu, </a:t>
            </a:r>
            <a:r>
              <a:rPr kumimoji="1" lang="en-US" altLang="zh-CN" sz="2000" dirty="0" smtClean="0"/>
              <a:t>Nan Tang, </a:t>
            </a:r>
            <a:r>
              <a:rPr kumimoji="1" lang="en-US" altLang="zh-CN" sz="2000" dirty="0" err="1" smtClean="0"/>
              <a:t>Tianyu</a:t>
            </a:r>
            <a:r>
              <a:rPr kumimoji="1" lang="en-US" altLang="zh-CN" sz="2000" dirty="0" smtClean="0"/>
              <a:t> </a:t>
            </a:r>
            <a:r>
              <a:rPr kumimoji="1" lang="en-US" altLang="zh-CN" sz="2000" dirty="0" err="1" smtClean="0"/>
              <a:t>Wo</a:t>
            </a:r>
            <a:r>
              <a:rPr kumimoji="1" lang="en-US" altLang="zh-CN" sz="2000" dirty="0" smtClean="0"/>
              <a:t>, </a:t>
            </a:r>
            <a:r>
              <a:rPr kumimoji="1" lang="en-US" altLang="zh-CN" sz="2000" dirty="0" err="1" smtClean="0"/>
              <a:t>Yinghui</a:t>
            </a:r>
            <a:r>
              <a:rPr kumimoji="1" lang="en-US" altLang="zh-CN" sz="2000" dirty="0" smtClean="0"/>
              <a:t> Wu, …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140968"/>
            <a:ext cx="8358246" cy="796908"/>
          </a:xfrm>
        </p:spPr>
        <p:txBody>
          <a:bodyPr/>
          <a:lstStyle/>
          <a:p>
            <a:pPr algn="ctr"/>
            <a:r>
              <a:rPr lang="en-US" altLang="zh-CN" b="1" dirty="0" smtClean="0">
                <a:solidFill>
                  <a:srgbClr val="C00000"/>
                </a:solidFill>
              </a:rPr>
              <a:t>Book Recommendation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Databases and Logic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pic>
        <p:nvPicPr>
          <p:cNvPr id="5" name="图片 4" descr="logic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55976" y="1839838"/>
            <a:ext cx="3893418" cy="3893418"/>
          </a:xfrm>
          <a:prstGeom prst="rect">
            <a:avLst/>
          </a:prstGeom>
        </p:spPr>
      </p:pic>
      <p:pic>
        <p:nvPicPr>
          <p:cNvPr id="6" name="图片 5" descr="d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1839838"/>
            <a:ext cx="3888432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Computational Complexity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pic>
        <p:nvPicPr>
          <p:cNvPr id="5" name="图片 4" descr="computational_complexit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1772816"/>
            <a:ext cx="3672408" cy="3672408"/>
          </a:xfrm>
          <a:prstGeom prst="rect">
            <a:avLst/>
          </a:prstGeom>
        </p:spPr>
      </p:pic>
      <p:pic>
        <p:nvPicPr>
          <p:cNvPr id="6" name="图片 5" descr="computers_and_intractabilit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6120" y="1772816"/>
            <a:ext cx="2633086" cy="3735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Algorithms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pic>
        <p:nvPicPr>
          <p:cNvPr id="5" name="图片 4" descr="Probability_and_computing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11385" y="1844824"/>
            <a:ext cx="2657962" cy="3672408"/>
          </a:xfrm>
          <a:prstGeom prst="rect">
            <a:avLst/>
          </a:prstGeom>
        </p:spPr>
      </p:pic>
      <p:pic>
        <p:nvPicPr>
          <p:cNvPr id="7" name="图片 6" descr="Introduction_to_algorithm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3" y="1844824"/>
            <a:ext cx="3247182" cy="3672408"/>
          </a:xfrm>
          <a:prstGeom prst="rect">
            <a:avLst/>
          </a:prstGeom>
        </p:spPr>
      </p:pic>
      <p:pic>
        <p:nvPicPr>
          <p:cNvPr id="8" name="图片 7" descr="approx-book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07904" y="1844824"/>
            <a:ext cx="2448272" cy="3698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Formal Languages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pic>
        <p:nvPicPr>
          <p:cNvPr id="6" name="图片 5" descr="formal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340768"/>
            <a:ext cx="2943225" cy="4524375"/>
          </a:xfrm>
          <a:prstGeom prst="rect">
            <a:avLst/>
          </a:prstGeom>
        </p:spPr>
      </p:pic>
      <p:pic>
        <p:nvPicPr>
          <p:cNvPr id="9" name="图片 8" descr="formal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1340768"/>
            <a:ext cx="4525094" cy="4525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Statistics and Social Networks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pic>
        <p:nvPicPr>
          <p:cNvPr id="6" name="图片 5" descr="statistic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1124744"/>
            <a:ext cx="2914650" cy="4524375"/>
          </a:xfrm>
          <a:prstGeom prst="rect">
            <a:avLst/>
          </a:prstGeom>
        </p:spPr>
      </p:pic>
      <p:pic>
        <p:nvPicPr>
          <p:cNvPr id="9" name="图片 8" descr="wasserman_faust-social_network_analysis_methods_and_applications-3.bmp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1124744"/>
            <a:ext cx="2885946" cy="4536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Application Scenarios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1456096"/>
            <a:ext cx="8501122" cy="2260936"/>
          </a:xfrm>
        </p:spPr>
        <p:txBody>
          <a:bodyPr/>
          <a:lstStyle/>
          <a:p>
            <a:pPr marL="342900" lvl="1" indent="-342900">
              <a:buChar char="•"/>
            </a:pPr>
            <a:r>
              <a:rPr lang="en-US" altLang="zh-CN" dirty="0" smtClean="0">
                <a:solidFill>
                  <a:srgbClr val="FF0000"/>
                </a:solidFill>
              </a:rPr>
              <a:t>A </a:t>
            </a:r>
            <a:r>
              <a:rPr lang="en-US" altLang="zh-CN" dirty="0">
                <a:solidFill>
                  <a:srgbClr val="FF0000"/>
                </a:solidFill>
              </a:rPr>
              <a:t>large amount </a:t>
            </a:r>
            <a:r>
              <a:rPr lang="en-US" altLang="zh-CN" dirty="0"/>
              <a:t>of biological data can be </a:t>
            </a:r>
            <a:r>
              <a:rPr lang="en-US" altLang="zh-CN" dirty="0">
                <a:solidFill>
                  <a:srgbClr val="FF0000"/>
                </a:solidFill>
              </a:rPr>
              <a:t>represented</a:t>
            </a:r>
            <a:r>
              <a:rPr lang="en-US" altLang="zh-CN" dirty="0"/>
              <a:t> by </a:t>
            </a:r>
            <a:r>
              <a:rPr lang="en-US" altLang="zh-CN" dirty="0">
                <a:solidFill>
                  <a:srgbClr val="3366CC"/>
                </a:solidFill>
              </a:rPr>
              <a:t>graphs</a:t>
            </a:r>
            <a:r>
              <a:rPr lang="en-US" altLang="zh-CN" dirty="0"/>
              <a:t>, and it is </a:t>
            </a:r>
            <a:r>
              <a:rPr lang="en-US" altLang="zh-CN" dirty="0" smtClean="0"/>
              <a:t>significant to </a:t>
            </a:r>
            <a:r>
              <a:rPr lang="en-US" altLang="zh-CN" dirty="0" smtClean="0">
                <a:solidFill>
                  <a:srgbClr val="FF0000"/>
                </a:solidFill>
              </a:rPr>
              <a:t>analyze </a:t>
            </a:r>
            <a:r>
              <a:rPr lang="en-US" altLang="zh-CN" dirty="0">
                <a:solidFill>
                  <a:srgbClr val="FF0000"/>
                </a:solidFill>
              </a:rPr>
              <a:t>biological data </a:t>
            </a:r>
            <a:r>
              <a:rPr lang="en-US" altLang="zh-CN" dirty="0" smtClean="0"/>
              <a:t>with graph search techniques.</a:t>
            </a:r>
            <a:endParaRPr lang="en-US" altLang="zh-CN" dirty="0"/>
          </a:p>
          <a:p>
            <a:pPr lvl="1"/>
            <a:r>
              <a:rPr lang="en-US" altLang="zh-CN" sz="2000" dirty="0" smtClean="0">
                <a:solidFill>
                  <a:srgbClr val="3366CC"/>
                </a:solidFill>
              </a:rPr>
              <a:t>“Protein-interaction </a:t>
            </a:r>
            <a:r>
              <a:rPr lang="en-US" altLang="zh-CN" sz="2000" dirty="0">
                <a:solidFill>
                  <a:srgbClr val="3366CC"/>
                </a:solidFill>
              </a:rPr>
              <a:t>network (PIN) </a:t>
            </a:r>
            <a:r>
              <a:rPr lang="en-US" altLang="zh-CN" sz="2000" dirty="0"/>
              <a:t>analysis </a:t>
            </a:r>
            <a:r>
              <a:rPr lang="en-US" altLang="zh-CN" sz="2000" dirty="0" smtClean="0"/>
              <a:t>provides valuable </a:t>
            </a:r>
            <a:r>
              <a:rPr lang="en-US" altLang="zh-CN" sz="2000" dirty="0"/>
              <a:t>insight into an organism’s functional </a:t>
            </a:r>
            <a:r>
              <a:rPr lang="en-US" altLang="zh-CN" sz="2000" dirty="0" smtClean="0"/>
              <a:t>organization and evolutionary behavior.”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30099" y="908720"/>
            <a:ext cx="838842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Biological data analysis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[5]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pic>
        <p:nvPicPr>
          <p:cNvPr id="8" name="Picture 2" descr="Image:8-1-6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84984"/>
            <a:ext cx="2869533" cy="268085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23528" y="3669992"/>
            <a:ext cx="568863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eaLnBrk="0" hangingPunct="0">
              <a:spcBef>
                <a:spcPct val="20000"/>
              </a:spcBef>
              <a:buChar char="–"/>
            </a:pPr>
            <a:r>
              <a:rPr lang="en-US" altLang="zh-CN" sz="2000" dirty="0" smtClean="0">
                <a:latin typeface="Arial Unicode MS" pitchFamily="34" charset="-122"/>
                <a:ea typeface="+mn-ea"/>
              </a:rPr>
              <a:t>For example, one can </a:t>
            </a:r>
            <a:r>
              <a:rPr lang="en-US" altLang="zh-CN" sz="2000" dirty="0">
                <a:latin typeface="Arial Unicode MS" pitchFamily="34" charset="-122"/>
                <a:ea typeface="+mn-ea"/>
              </a:rPr>
              <a:t>get the </a:t>
            </a:r>
            <a:r>
              <a:rPr lang="en-US" altLang="zh-CN" sz="2000" dirty="0">
                <a:solidFill>
                  <a:srgbClr val="3366CC"/>
                </a:solidFill>
                <a:latin typeface="Arial Unicode MS" pitchFamily="34" charset="-122"/>
                <a:ea typeface="+mn-ea"/>
              </a:rPr>
              <a:t>topological properties of a PIN </a:t>
            </a:r>
            <a:r>
              <a:rPr lang="en-US" altLang="zh-CN" sz="2000" dirty="0">
                <a:latin typeface="Arial Unicode MS" pitchFamily="34" charset="-122"/>
                <a:ea typeface="+mn-ea"/>
              </a:rPr>
              <a:t>formed by high-confidence human protein interactions obtained from various public interaction databases by PIN </a:t>
            </a:r>
            <a:r>
              <a:rPr lang="en-US" altLang="zh-CN" sz="2000" dirty="0" smtClean="0">
                <a:latin typeface="Arial Unicode MS" pitchFamily="34" charset="-122"/>
                <a:ea typeface="+mn-ea"/>
              </a:rPr>
              <a:t>analysis.</a:t>
            </a:r>
            <a:endParaRPr lang="en-US" altLang="zh-CN" sz="2000" dirty="0">
              <a:latin typeface="Arial Unicode MS" pitchFamily="34" charset="-122"/>
              <a:ea typeface="+mn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8116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Graph Theory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pic>
        <p:nvPicPr>
          <p:cNvPr id="5" name="图片 4" descr="graph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5536" y="1484784"/>
            <a:ext cx="2979967" cy="4509120"/>
          </a:xfrm>
          <a:prstGeom prst="rect">
            <a:avLst/>
          </a:prstGeom>
        </p:spPr>
      </p:pic>
      <p:pic>
        <p:nvPicPr>
          <p:cNvPr id="6" name="图片 5" descr="graph_theory_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1484784"/>
            <a:ext cx="4392488" cy="43924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>
              <a:latin typeface="Arial Unicode MS" pitchFamily="34" charset="-122"/>
            </a:endParaRPr>
          </a:p>
          <a:p>
            <a:endParaRPr lang="en-US" altLang="zh-CN" dirty="0" smtClean="0">
              <a:latin typeface="Arial Unicode MS" pitchFamily="34" charset="-122"/>
            </a:endParaRPr>
          </a:p>
          <a:p>
            <a:endParaRPr lang="en-US" altLang="zh-CN" dirty="0" smtClean="0">
              <a:latin typeface="Arial Unicode MS" pitchFamily="34" charset="-122"/>
            </a:endParaRPr>
          </a:p>
          <a:p>
            <a:pPr algn="ctr">
              <a:buNone/>
            </a:pPr>
            <a:r>
              <a:rPr lang="en-US" altLang="zh-CN" sz="4800" b="1" dirty="0" smtClean="0">
                <a:solidFill>
                  <a:srgbClr val="FF0000"/>
                </a:solidFill>
                <a:latin typeface="Arial Unicode MS" pitchFamily="34" charset="-122"/>
              </a:rPr>
              <a:t>Thanks!</a:t>
            </a:r>
            <a:endParaRPr lang="zh-CN" altLang="en-US" sz="4000" b="1" dirty="0">
              <a:solidFill>
                <a:srgbClr val="FF0000"/>
              </a:solidFill>
              <a:latin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Outline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323528" y="980728"/>
            <a:ext cx="8501122" cy="5429288"/>
          </a:xfrm>
        </p:spPr>
        <p:txBody>
          <a:bodyPr/>
          <a:lstStyle/>
          <a:p>
            <a:r>
              <a:rPr lang="en-US" altLang="zh-CN" sz="2400" dirty="0" smtClean="0"/>
              <a:t>What is graph search?</a:t>
            </a:r>
          </a:p>
          <a:p>
            <a:r>
              <a:rPr lang="en-US" altLang="zh-CN" sz="2400" dirty="0" smtClean="0"/>
              <a:t>Graph search, why bother?</a:t>
            </a:r>
          </a:p>
          <a:p>
            <a:r>
              <a:rPr lang="en-US" altLang="zh-CN" sz="2400" dirty="0" smtClean="0"/>
              <a:t>Three Types of Graph Search</a:t>
            </a:r>
          </a:p>
          <a:p>
            <a:r>
              <a:rPr lang="en-US" altLang="zh-CN" sz="2400" dirty="0" smtClean="0"/>
              <a:t>Challenges &amp; Related techniques</a:t>
            </a:r>
          </a:p>
          <a:p>
            <a:r>
              <a:rPr lang="en-US" altLang="zh-CN" sz="2400" dirty="0" smtClean="0"/>
              <a:t>Summary</a:t>
            </a:r>
          </a:p>
        </p:txBody>
      </p:sp>
    </p:spTree>
    <p:extLst>
      <p:ext uri="{BB962C8B-B14F-4D97-AF65-F5344CB8AC3E}">
        <p14:creationId xmlns="" xmlns:p14="http://schemas.microsoft.com/office/powerpoint/2010/main" val="4365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85720" y="2776108"/>
            <a:ext cx="8358246" cy="796908"/>
          </a:xfrm>
        </p:spPr>
        <p:txBody>
          <a:bodyPr/>
          <a:lstStyle/>
          <a:p>
            <a:pPr algn="ctr"/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</p:spTree>
    <p:extLst>
      <p:ext uri="{BB962C8B-B14F-4D97-AF65-F5344CB8AC3E}">
        <p14:creationId xmlns="" xmlns:p14="http://schemas.microsoft.com/office/powerpoint/2010/main" val="277660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C00000"/>
                </a:solidFill>
              </a:rPr>
              <a:t>What is Graph Search?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5535" y="98072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A unified definition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[6] (</a:t>
            </a:r>
            <a:r>
              <a:rPr lang="en-US" altLang="zh-CN" sz="2000" baseline="30000" dirty="0" smtClean="0">
                <a:solidFill>
                  <a:srgbClr val="0066CC"/>
                </a:solidFill>
              </a:rPr>
              <a:t>in the name of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graph matching)</a:t>
            </a:r>
            <a:r>
              <a:rPr lang="en-US" altLang="zh-CN" sz="2000" dirty="0" smtClean="0">
                <a:solidFill>
                  <a:srgbClr val="0066CC"/>
                </a:solidFill>
              </a:rPr>
              <a:t>: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5" y="2924944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000" dirty="0" smtClean="0">
                <a:solidFill>
                  <a:srgbClr val="0066CC"/>
                </a:solidFill>
              </a:rPr>
              <a:t>Remarks:</a:t>
            </a:r>
            <a:endParaRPr lang="en-US" altLang="zh-CN" sz="2000" dirty="0">
              <a:solidFill>
                <a:srgbClr val="0066CC"/>
              </a:solidFill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 bwMode="auto">
          <a:xfrm rot="10800000" flipV="1">
            <a:off x="395536" y="1484784"/>
            <a:ext cx="8352928" cy="1296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Given a 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pattern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 graph 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</a:rPr>
              <a:t>p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latin typeface="Arial Unicode MS" pitchFamily="34" charset="-122"/>
              </a:rPr>
              <a:t>and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latin typeface="Arial Unicode MS" pitchFamily="34" charset="-122"/>
              </a:rPr>
              <a:t>a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data</a:t>
            </a:r>
            <a:r>
              <a:rPr lang="en-US" altLang="zh-CN" sz="2400" kern="0" dirty="0" smtClean="0">
                <a:latin typeface="Arial Unicode MS" pitchFamily="34" charset="-122"/>
              </a:rPr>
              <a:t> graph 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dirty="0" smtClean="0">
                <a:latin typeface="Arial Unicode MS" pitchFamily="34" charset="-122"/>
              </a:rPr>
              <a:t>: </a:t>
            </a:r>
            <a:endParaRPr lang="en-US" altLang="zh-CN" sz="2400" kern="0" dirty="0" smtClean="0">
              <a:solidFill>
                <a:srgbClr val="0066CC"/>
              </a:solidFill>
              <a:latin typeface="Arial Unicode MS" pitchFamily="34" charset="-122"/>
            </a:endParaRP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check whether </a:t>
            </a:r>
            <a:r>
              <a:rPr lang="en-US" altLang="zh-CN" sz="2400" kern="0" dirty="0" err="1" smtClean="0">
                <a:solidFill>
                  <a:srgbClr val="0066CC"/>
                </a:solidFill>
                <a:latin typeface="Arial Unicode MS" pitchFamily="34" charset="-122"/>
              </a:rPr>
              <a:t>G</a:t>
            </a:r>
            <a:r>
              <a:rPr lang="en-US" altLang="zh-CN" sz="2400" kern="0" baseline="-25000" dirty="0" err="1" smtClean="0">
                <a:solidFill>
                  <a:srgbClr val="0066CC"/>
                </a:solidFill>
                <a:latin typeface="Arial Unicode MS" pitchFamily="34" charset="-122"/>
              </a:rPr>
              <a:t>p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‘‘matches’’</a:t>
            </a:r>
            <a:r>
              <a:rPr lang="en-US" altLang="zh-CN" sz="2400" kern="0" dirty="0" smtClean="0">
                <a:solidFill>
                  <a:srgbClr val="0066CC"/>
                </a:solidFill>
                <a:latin typeface="Arial Unicode MS" pitchFamily="34" charset="-122"/>
              </a:rPr>
              <a:t> G; and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identify all 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‘‘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matched</a:t>
            </a:r>
            <a:r>
              <a:rPr lang="en-US" altLang="zh-CN" sz="2400" kern="0" dirty="0" smtClean="0">
                <a:solidFill>
                  <a:srgbClr val="FF0000"/>
                </a:solidFill>
                <a:latin typeface="Arial Unicode MS" pitchFamily="34" charset="-122"/>
              </a:rPr>
              <a:t>’’</a:t>
            </a: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 </a:t>
            </a:r>
            <a:r>
              <a:rPr lang="en-US" altLang="zh-CN" sz="2400" kern="0" dirty="0" err="1" smtClean="0">
                <a:latin typeface="Arial Unicode MS" pitchFamily="34" charset="-122"/>
                <a:ea typeface="+mn-ea"/>
              </a:rPr>
              <a:t>subgraphs</a:t>
            </a:r>
            <a:r>
              <a:rPr lang="en-US" altLang="zh-CN" sz="2400" kern="0" dirty="0" smtClean="0">
                <a:latin typeface="Arial Unicode MS" pitchFamily="34" charset="-122"/>
                <a:ea typeface="+mn-ea"/>
              </a:rPr>
              <a:t>. 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1" name="内容占位符 4"/>
          <p:cNvSpPr txBox="1">
            <a:spLocks/>
          </p:cNvSpPr>
          <p:nvPr/>
        </p:nvSpPr>
        <p:spPr bwMode="auto">
          <a:xfrm rot="10800000" flipV="1">
            <a:off x="395536" y="3469070"/>
            <a:ext cx="8424936" cy="2768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latin typeface="Arial Unicode MS" pitchFamily="34" charset="-122"/>
              </a:rPr>
              <a:t>Two classes of queries: 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solidFill>
                  <a:srgbClr val="FF0000"/>
                </a:solidFill>
                <a:latin typeface="Arial Unicode MS" pitchFamily="34" charset="-122"/>
              </a:rPr>
              <a:t>Boolean</a:t>
            </a:r>
            <a:r>
              <a:rPr lang="en-US" altLang="zh-CN" sz="2200" kern="0" dirty="0" smtClean="0">
                <a:latin typeface="Arial Unicode MS" pitchFamily="34" charset="-122"/>
              </a:rPr>
              <a:t> queries (Yes or No)</a:t>
            </a:r>
          </a:p>
          <a:p>
            <a:pPr marL="742950" lvl="1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200" kern="0" dirty="0" smtClean="0">
                <a:solidFill>
                  <a:srgbClr val="FF0000"/>
                </a:solidFill>
                <a:latin typeface="Arial Unicode MS" pitchFamily="34" charset="-122"/>
              </a:rPr>
              <a:t>Functional</a:t>
            </a:r>
            <a:r>
              <a:rPr lang="en-US" altLang="zh-CN" sz="2200" kern="0" dirty="0" smtClean="0">
                <a:latin typeface="Arial Unicode MS" pitchFamily="34" charset="-122"/>
              </a:rPr>
              <a:t> queries, which may use </a:t>
            </a:r>
            <a:r>
              <a:rPr lang="en-US" altLang="zh-CN" sz="2200" kern="0" dirty="0" smtClean="0">
                <a:solidFill>
                  <a:srgbClr val="00B0F0"/>
                </a:solidFill>
                <a:latin typeface="Arial Unicode MS" pitchFamily="34" charset="-122"/>
              </a:rPr>
              <a:t>Boolean queries </a:t>
            </a:r>
            <a:r>
              <a:rPr lang="en-US" altLang="zh-CN" sz="2200" kern="0" dirty="0" smtClean="0">
                <a:latin typeface="Arial Unicode MS" pitchFamily="34" charset="-122"/>
              </a:rPr>
              <a:t>as a subroutine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Graphs contain a set of nodes and a set of edges, typically with labels</a:t>
            </a:r>
          </a:p>
          <a:p>
            <a:pPr marL="285750" indent="-285750" eaLnBrk="0" hangingPunct="0">
              <a:spcBef>
                <a:spcPct val="20000"/>
              </a:spcBef>
              <a:buFontTx/>
              <a:buChar char="–"/>
            </a:pP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Pattern graphs are typically small (e.g.,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10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), but data graphs are </a:t>
            </a:r>
            <a:r>
              <a:rPr lang="en-US" altLang="zh-CN" sz="2000" kern="0" dirty="0" smtClean="0">
                <a:latin typeface="Arial Unicode MS" pitchFamily="34" charset="-122"/>
              </a:rPr>
              <a:t>usually</a:t>
            </a:r>
            <a:r>
              <a:rPr lang="en-US" altLang="zh-CN" sz="2000" kern="0" dirty="0" smtClean="0">
                <a:latin typeface="Arial Unicode MS" pitchFamily="34" charset="-122"/>
                <a:ea typeface="+mn-ea"/>
              </a:rPr>
              <a:t> huge </a:t>
            </a:r>
            <a:r>
              <a:rPr lang="en-US" altLang="zh-CN" sz="2000" kern="0" dirty="0" smtClean="0">
                <a:latin typeface="Arial Unicode MS" pitchFamily="34" charset="-122"/>
              </a:rPr>
              <a:t>(e.g., </a:t>
            </a:r>
            <a:r>
              <a:rPr lang="en-US" altLang="zh-CN" sz="2000" kern="0" dirty="0" smtClean="0">
                <a:solidFill>
                  <a:srgbClr val="FF0000"/>
                </a:solidFill>
                <a:latin typeface="Arial Unicode MS" pitchFamily="34" charset="-122"/>
              </a:rPr>
              <a:t>10</a:t>
            </a:r>
            <a:r>
              <a:rPr lang="en-US" altLang="zh-CN" sz="2000" kern="0" baseline="30000" dirty="0" smtClean="0">
                <a:solidFill>
                  <a:srgbClr val="FF0000"/>
                </a:solidFill>
                <a:latin typeface="Arial Unicode MS" pitchFamily="34" charset="-122"/>
              </a:rPr>
              <a:t>8</a:t>
            </a:r>
            <a:r>
              <a:rPr lang="en-US" altLang="zh-CN" sz="2000" kern="0" dirty="0" smtClean="0">
                <a:latin typeface="Arial Unicode MS" pitchFamily="34" charset="-122"/>
              </a:rPr>
              <a:t>)</a:t>
            </a:r>
            <a:endParaRPr lang="en-US" altLang="zh-CN" sz="2000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13113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27492</TotalTime>
  <Words>3377</Words>
  <Application>Microsoft Office PowerPoint</Application>
  <PresentationFormat>全屏显示(4:3)</PresentationFormat>
  <Paragraphs>550</Paragraphs>
  <Slides>61</Slides>
  <Notes>15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2" baseType="lpstr">
      <vt:lpstr>默认设计模板</vt:lpstr>
      <vt:lpstr>幻灯片 1</vt:lpstr>
      <vt:lpstr>幻灯片 2</vt:lpstr>
      <vt:lpstr>Application Scenarios</vt:lpstr>
      <vt:lpstr>Application Scenarios</vt:lpstr>
      <vt:lpstr>Application Scenarios</vt:lpstr>
      <vt:lpstr>Application Scenarios</vt:lpstr>
      <vt:lpstr>Outline</vt:lpstr>
      <vt:lpstr>What is Graph Search?</vt:lpstr>
      <vt:lpstr>What is Graph Search?</vt:lpstr>
      <vt:lpstr>What is Graph Search?</vt:lpstr>
      <vt:lpstr>Graph Search, Why Bother?</vt:lpstr>
      <vt:lpstr>Social Networks are the New Media</vt:lpstr>
      <vt:lpstr>Social Networks are the New Media</vt:lpstr>
      <vt:lpstr>The need for a Social Search Engine</vt:lpstr>
      <vt:lpstr>Graph Search vs. RDBMS [13]</vt:lpstr>
      <vt:lpstr>Graph Search vs. RDBMS [13]</vt:lpstr>
      <vt:lpstr>Social Search vs. Web Search</vt:lpstr>
      <vt:lpstr>Interesting Coincidence!</vt:lpstr>
      <vt:lpstr>Three Types of Graph Search</vt:lpstr>
      <vt:lpstr>Cohesive Subgraphs</vt:lpstr>
      <vt:lpstr>Cohesive Subgraphs</vt:lpstr>
      <vt:lpstr>Cohesive Subgraphs</vt:lpstr>
      <vt:lpstr>Keyword Search on Graphs</vt:lpstr>
      <vt:lpstr>Keyword Search on Graphs</vt:lpstr>
      <vt:lpstr>Keyword Search on Graphs</vt:lpstr>
      <vt:lpstr>Graph Pattern Matching [17]</vt:lpstr>
      <vt:lpstr>Subgraph Isomorphism[12]</vt:lpstr>
      <vt:lpstr>Graph Simulation</vt:lpstr>
      <vt:lpstr>Subgraph Isomorphism</vt:lpstr>
      <vt:lpstr>Terrorist Collaboration Network</vt:lpstr>
      <vt:lpstr>Strong Simulation[16,17]</vt:lpstr>
      <vt:lpstr>Strong Simulation</vt:lpstr>
      <vt:lpstr>Strong Simulation</vt:lpstr>
      <vt:lpstr>Strong Simulation</vt:lpstr>
      <vt:lpstr>Strong Simulation</vt:lpstr>
      <vt:lpstr>Analyses</vt:lpstr>
      <vt:lpstr>Challenges &amp; Related techniques</vt:lpstr>
      <vt:lpstr>Big Data</vt:lpstr>
      <vt:lpstr>幻灯片 39</vt:lpstr>
      <vt:lpstr>幻灯片 40</vt:lpstr>
      <vt:lpstr>Social networks are “big data”</vt:lpstr>
      <vt:lpstr>Challenges</vt:lpstr>
      <vt:lpstr>Related Techniques</vt:lpstr>
      <vt:lpstr>Distributed Processing</vt:lpstr>
      <vt:lpstr>Distributed Processing</vt:lpstr>
      <vt:lpstr>Incremental Techniques</vt:lpstr>
      <vt:lpstr>Data Preprocessing</vt:lpstr>
      <vt:lpstr>Data Preprocessing</vt:lpstr>
      <vt:lpstr>Summary</vt:lpstr>
      <vt:lpstr>幻灯片 50</vt:lpstr>
      <vt:lpstr>References</vt:lpstr>
      <vt:lpstr>References</vt:lpstr>
      <vt:lpstr>幻灯片 53</vt:lpstr>
      <vt:lpstr>Book Recommendation</vt:lpstr>
      <vt:lpstr>Databases and Logic</vt:lpstr>
      <vt:lpstr>Computational Complexity </vt:lpstr>
      <vt:lpstr>Algorithms</vt:lpstr>
      <vt:lpstr>Formal Languages</vt:lpstr>
      <vt:lpstr>Statistics and Social Networks</vt:lpstr>
      <vt:lpstr>Graph Theory</vt:lpstr>
      <vt:lpstr>幻灯片 61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2014CB340304</cp:lastModifiedBy>
  <cp:revision>2942</cp:revision>
  <dcterms:created xsi:type="dcterms:W3CDTF">2010-07-14T15:56:11Z</dcterms:created>
  <dcterms:modified xsi:type="dcterms:W3CDTF">2014-04-11T04:56:54Z</dcterms:modified>
</cp:coreProperties>
</file>